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3.jpeg" ContentType="image/jpeg"/>
  <Override PartName="/ppt/media/image21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1.jpeg" ContentType="image/jpeg"/>
  <Override PartName="/ppt/media/image22.jpeg" ContentType="image/jpeg"/>
  <Override PartName="/ppt/media/image9.png" ContentType="image/png"/>
  <Override PartName="/ppt/media/image8.png" ContentType="image/png"/>
  <Override PartName="/ppt/media/image6.png" ContentType="image/png"/>
  <Override PartName="/ppt/media/image10.jpeg" ContentType="image/jpeg"/>
  <Override PartName="/ppt/media/image5.png" ContentType="image/png"/>
  <Override PartName="/ppt/media/image4.png" ContentType="image/png"/>
  <Override PartName="/ppt/media/image7.png" ContentType="image/png"/>
  <Override PartName="/ppt/media/image13.jpeg" ContentType="image/jpeg"/>
  <Override PartName="/ppt/media/image20.jpeg" ContentType="image/jpeg"/>
  <Override PartName="/ppt/media/image12.jpeg" ContentType="image/jpeg"/>
  <Override PartName="/ppt/media/image3.png" ContentType="image/png"/>
  <Override PartName="/ppt/media/image2.png" ContentType="image/png"/>
  <Override PartName="/ppt/media/image14.jpeg" ContentType="image/jpe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4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2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2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8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2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2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2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7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65160" y="69840"/>
            <a:ext cx="9012960" cy="669168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3/28/20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fld id="{03A13772-6A31-47B3-ABA6-C26AE1A147EB}" type="slidenum">
              <a:rPr lang="en-US" sz="1400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7" name="CustomShape 8"/>
          <p:cNvSpPr/>
          <p:nvPr/>
        </p:nvSpPr>
        <p:spPr>
          <a:xfrm>
            <a:off x="63000" y="1449360"/>
            <a:ext cx="9021240" cy="1527120"/>
          </a:xfrm>
          <a:prstGeom prst="rect">
            <a:avLst/>
          </a:prstGeom>
          <a:solidFill>
            <a:srgbClr val="d34817"/>
          </a:solidFill>
          <a:ln w="19080">
            <a:noFill/>
          </a:ln>
        </p:spPr>
      </p:sp>
      <p:sp>
        <p:nvSpPr>
          <p:cNvPr id="8" name="CustomShape 9"/>
          <p:cNvSpPr/>
          <p:nvPr/>
        </p:nvSpPr>
        <p:spPr>
          <a:xfrm>
            <a:off x="63000" y="1396800"/>
            <a:ext cx="9021240" cy="120240"/>
          </a:xfrm>
          <a:prstGeom prst="rect">
            <a:avLst/>
          </a:prstGeom>
          <a:solidFill>
            <a:srgbClr val="e5b1ab"/>
          </a:solidFill>
          <a:ln w="19080">
            <a:noFill/>
          </a:ln>
        </p:spPr>
      </p:sp>
      <p:sp>
        <p:nvSpPr>
          <p:cNvPr id="9" name="CustomShape 10"/>
          <p:cNvSpPr/>
          <p:nvPr/>
        </p:nvSpPr>
        <p:spPr>
          <a:xfrm>
            <a:off x="63000" y="2976480"/>
            <a:ext cx="9021240" cy="110160"/>
          </a:xfrm>
          <a:prstGeom prst="rect">
            <a:avLst/>
          </a:prstGeom>
          <a:solidFill>
            <a:srgbClr val="918485"/>
          </a:solidFill>
          <a:ln w="19080">
            <a:noFill/>
          </a:ln>
        </p:spPr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1505880"/>
            <a:ext cx="8229240" cy="1469520"/>
          </a:xfrm>
          <a:prstGeom prst="rect">
            <a:avLst/>
          </a:prstGeom>
        </p:spPr>
        <p:txBody>
          <a:bodyPr lIns="90000" rIns="90000" tIns="45000" bIns="91440" anchor="ctr"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ffffff"/>
                </a:solidFill>
                <a:latin typeface="Franklin Gothic Book"/>
              </a:rPr>
              <a:t>Click to edit the title text formatClick to edit Master title style</a:t>
            </a:r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47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696464"/>
                </a:solidFill>
                <a:latin typeface="Franklin Gothic Book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3/28/20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BC146DE5-19BC-47BE-90E4-C8262D8C65DA}" type="slidenum">
              <a:rPr lang="en-US" sz="1400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25000"/>
              <a:buFont typeface="StarSymbol"/>
              <a:buChar char="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400">
                <a:solidFill>
                  <a:srgbClr val="000000"/>
                </a:solidFill>
                <a:latin typeface="Perpetu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o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88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89" name="PlaceHolder 3"/>
          <p:cNvSpPr>
            <a:spLocks noGrp="1"/>
          </p:cNvSpPr>
          <p:nvPr>
            <p:ph type="title"/>
          </p:nvPr>
        </p:nvSpPr>
        <p:spPr>
          <a:xfrm>
            <a:off x="914400" y="2728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696464"/>
                </a:solidFill>
                <a:latin typeface="Franklin Gothic Book"/>
              </a:rPr>
              <a:t>Click to edit the title text formatClick to edit Master title style</a:t>
            </a:r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33560" cy="761760"/>
          </a:xfrm>
          <a:prstGeom prst="rect">
            <a:avLst/>
          </a:prstGeom>
        </p:spPr>
        <p:txBody>
          <a:bodyPr rIns="90000" tIns="45000" bIns="45000" anchor="b"/>
          <a:p>
            <a:pPr>
              <a:buSzPct val="25000"/>
              <a:buFont typeface="StarSymbol"/>
              <a:buChar char="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Seventh Outline LevelClick to edit Master text styles</a:t>
            </a:r>
            <a:endParaRPr/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952880" y="1447920"/>
            <a:ext cx="3733560" cy="761760"/>
          </a:xfrm>
          <a:prstGeom prst="rect">
            <a:avLst/>
          </a:prstGeom>
        </p:spPr>
        <p:txBody>
          <a:bodyPr rIns="90000" tIns="45000" bIns="45000" anchor="b"/>
          <a:p>
            <a:pPr>
              <a:buSzPct val="25000"/>
              <a:buFont typeface="StarSymbol"/>
              <a:buChar char="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d34817"/>
                </a:solidFill>
                <a:latin typeface="Franklin Gothic Book"/>
              </a:rPr>
              <a:t>Seventh Outline LevelClick to edit Master text styles</a:t>
            </a:r>
            <a:endParaRPr/>
          </a:p>
        </p:txBody>
      </p:sp>
      <p:sp>
        <p:nvSpPr>
          <p:cNvPr id="92" name="PlaceHolder 6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3/28/20</a:t>
            </a:r>
            <a:endParaRPr/>
          </a:p>
        </p:txBody>
      </p:sp>
      <p:sp>
        <p:nvSpPr>
          <p:cNvPr id="93" name="PlaceHolder 7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94" name="PlaceHolder 8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71A38679-2B78-49F3-AE66-39EC5A1781A5}" type="slidenum">
              <a:rPr lang="en-US" sz="1400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95" name="PlaceHolder 9"/>
          <p:cNvSpPr>
            <a:spLocks noGrp="1"/>
          </p:cNvSpPr>
          <p:nvPr>
            <p:ph type="body"/>
          </p:nvPr>
        </p:nvSpPr>
        <p:spPr>
          <a:xfrm>
            <a:off x="914400" y="2247840"/>
            <a:ext cx="3733560" cy="38858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buSzPct val="25000"/>
              <a:buFont typeface="StarSymbol"/>
              <a:buChar char="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400">
                <a:solidFill>
                  <a:srgbClr val="000000"/>
                </a:solidFill>
                <a:latin typeface="Perpetu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o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Fifth level</a:t>
            </a:r>
            <a:endParaRPr/>
          </a:p>
        </p:txBody>
      </p:sp>
      <p:sp>
        <p:nvSpPr>
          <p:cNvPr id="96" name="PlaceHolder 10"/>
          <p:cNvSpPr>
            <a:spLocks noGrp="1"/>
          </p:cNvSpPr>
          <p:nvPr>
            <p:ph type="body"/>
          </p:nvPr>
        </p:nvSpPr>
        <p:spPr>
          <a:xfrm>
            <a:off x="4952880" y="2247840"/>
            <a:ext cx="3733560" cy="3885840"/>
          </a:xfrm>
          <a:prstGeom prst="rect">
            <a:avLst/>
          </a:prstGeom>
        </p:spPr>
        <p:txBody>
          <a:bodyPr lIns="0" rIns="0" tIns="0" bIns="0" anchor="ctr" anchorCtr="1"/>
          <a:p>
            <a:pPr>
              <a:buSzPct val="25000"/>
              <a:buFont typeface="StarSymbol"/>
              <a:buChar char=""/>
            </a:pPr>
            <a:r>
              <a:rPr lang="en-US" sz="1400">
                <a:solidFill>
                  <a:srgbClr val="ffffff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400">
                <a:solidFill>
                  <a:srgbClr val="ffffff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400">
                <a:solidFill>
                  <a:srgbClr val="ffffff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400">
                <a:solidFill>
                  <a:srgbClr val="ffffff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400">
                <a:solidFill>
                  <a:srgbClr val="ffffff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400">
                <a:solidFill>
                  <a:srgbClr val="ffffff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1400">
                <a:solidFill>
                  <a:srgbClr val="ffffff"/>
                </a:solidFill>
                <a:latin typeface="Franklin Gothic Book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400">
                <a:solidFill>
                  <a:srgbClr val="000000"/>
                </a:solidFill>
                <a:latin typeface="Perpetu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o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132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133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4000">
                <a:solidFill>
                  <a:srgbClr val="696464"/>
                </a:solidFill>
                <a:latin typeface="Franklin Gothic Book"/>
              </a:rPr>
              <a:t>Click to edit the title text formatClick to edit Master title style</a:t>
            </a:r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3/28/20</a:t>
            </a:r>
            <a:endParaRPr/>
          </a:p>
        </p:txBody>
      </p:sp>
      <p:sp>
        <p:nvSpPr>
          <p:cNvPr id="135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136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rIns="0" tIns="0" bIns="0" anchor="ctr" anchorCtr="1"/>
          <a:p>
            <a:pPr algn="ctr">
              <a:lnSpc>
                <a:spcPct val="100000"/>
              </a:lnSpc>
            </a:pPr>
            <a:fld id="{708B392A-A3BA-4605-A685-A039F1012394}" type="slidenum">
              <a:rPr lang="en-US" sz="1400">
                <a:solidFill>
                  <a:srgbClr val="ffffff"/>
                </a:solidFill>
                <a:latin typeface="Franklin Gothic Book"/>
              </a:rPr>
              <a:t>&lt;number&gt;</a:t>
            </a:fld>
            <a:endParaRPr/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48680" cy="45716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25000"/>
              <a:buFont typeface="StarSymbol"/>
              <a:buChar char="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600">
                <a:solidFill>
                  <a:srgbClr val="000000"/>
                </a:solidFill>
                <a:latin typeface="Perpetu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400">
                <a:solidFill>
                  <a:srgbClr val="000000"/>
                </a:solidFill>
                <a:latin typeface="Perpetu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o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Fifth level</a:t>
            </a:r>
            <a:endParaRPr/>
          </a:p>
        </p:txBody>
      </p:sp>
      <p:sp>
        <p:nvSpPr>
          <p:cNvPr id="138" name="PlaceHolder 8"/>
          <p:cNvSpPr>
            <a:spLocks noGrp="1"/>
          </p:cNvSpPr>
          <p:nvPr>
            <p:ph type="body"/>
          </p:nvPr>
        </p:nvSpPr>
        <p:spPr>
          <a:xfrm>
            <a:off x="4933800" y="1447920"/>
            <a:ext cx="3748680" cy="4571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buSzPct val="25000"/>
              <a:buFont typeface="StarSymbol"/>
              <a:buChar char="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1400">
                <a:solidFill>
                  <a:srgbClr val="696464"/>
                </a:solidFill>
                <a:latin typeface="Perpetu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400">
                <a:solidFill>
                  <a:srgbClr val="000000"/>
                </a:solidFill>
                <a:latin typeface="Perpetu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o"/>
            </a:pPr>
            <a:r>
              <a:rPr lang="en-US" sz="2000">
                <a:solidFill>
                  <a:srgbClr val="000000"/>
                </a:solidFill>
                <a:latin typeface="Perpetua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4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295280" y="3200400"/>
            <a:ext cx="6400440" cy="195660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ff0000"/>
                </a:solidFill>
                <a:latin typeface="Perpetua"/>
              </a:rPr>
              <a:t>Конструкторството</a:t>
            </a:r>
            <a:r>
              <a:rPr b="1" lang="en-US" sz="3600">
                <a:solidFill>
                  <a:srgbClr val="000000"/>
                </a:solidFill>
                <a:latin typeface="Perpetua"/>
              </a:rPr>
              <a:t> е техничка дејност која се занимава со </a:t>
            </a:r>
            <a:r>
              <a:rPr b="1" lang="en-US" sz="3600">
                <a:solidFill>
                  <a:srgbClr val="ff0000"/>
                </a:solidFill>
                <a:latin typeface="Perpetua"/>
              </a:rPr>
              <a:t>проектирање-изработување скица и  технички цртеж а потоа конструирање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000000"/>
                </a:solidFill>
                <a:latin typeface="Perpetua"/>
              </a:rPr>
              <a:t> </a:t>
            </a:r>
            <a:r>
              <a:rPr b="1" lang="en-US" sz="3600">
                <a:solidFill>
                  <a:srgbClr val="000000"/>
                </a:solidFill>
                <a:latin typeface="Perpetua"/>
              </a:rPr>
              <a:t>( составување )на различни видови:машини,автомобили,авиони,куќички,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000000"/>
                </a:solidFill>
                <a:latin typeface="Perpetua"/>
              </a:rPr>
              <a:t>ракети,мостови и др</a:t>
            </a:r>
            <a:r>
              <a:rPr lang="en-US" sz="3600">
                <a:solidFill>
                  <a:srgbClr val="000000"/>
                </a:solidFill>
                <a:latin typeface="Perpetua"/>
              </a:rPr>
              <a:t>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457200" y="1505880"/>
            <a:ext cx="8229240" cy="1469520"/>
          </a:xfrm>
          <a:prstGeom prst="rect">
            <a:avLst/>
          </a:prstGeom>
        </p:spPr>
        <p:txBody>
          <a:bodyPr lIns="90000" rIns="90000" tIns="45000" bIns="91440" anchor="ctr"/>
          <a:p>
            <a:pPr algn="ctr"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КОНСТРУКТИВНО ТВОРЕШТВО</a:t>
            </a:r>
            <a:endParaRPr/>
          </a:p>
        </p:txBody>
      </p:sp>
    </p:spTree>
  </p:cSld>
  <p:transition advTm="51000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914400" y="274680"/>
            <a:ext cx="7772040" cy="178596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1" lang="en-US" sz="2700">
                <a:solidFill>
                  <a:srgbClr val="000000"/>
                </a:solidFill>
                <a:latin typeface="Cambria"/>
              </a:rPr>
              <a:t>                            </a:t>
            </a:r>
            <a:r>
              <a:rPr b="1" lang="en-US" sz="2700">
                <a:solidFill>
                  <a:srgbClr val="000000"/>
                </a:solidFill>
                <a:latin typeface="Cambria"/>
              </a:rPr>
              <a:t>ЗАВРТКИ И НАВРТКИ</a:t>
            </a:r>
            <a:r>
              <a:rPr b="1" lang="en-US" sz="2000">
                <a:solidFill>
                  <a:srgbClr val="000000"/>
                </a:solidFill>
                <a:latin typeface="Cambria"/>
              </a:rPr>
              <a:t>
</a:t>
            </a:r>
            <a:r>
              <a:rPr b="1" lang="en-US">
                <a:solidFill>
                  <a:srgbClr val="000000"/>
                </a:solidFill>
                <a:latin typeface="Perpetua"/>
              </a:rPr>
              <a:t>1.СПОЈУВАЊЕТО НА ДЕЛОВИТЕ ПРИ ГРАДБА НА МОДЕЛИТЕ НАЈЧЕСТО СЕ ИЗВЕДУВА СО  </a:t>
            </a:r>
            <a:r>
              <a:rPr b="1" lang="en-US">
                <a:solidFill>
                  <a:srgbClr val="c00000"/>
                </a:solidFill>
                <a:latin typeface="Perpetua"/>
              </a:rPr>
              <a:t>НАВРТКА </a:t>
            </a:r>
            <a:r>
              <a:rPr b="1" lang="en-US">
                <a:solidFill>
                  <a:srgbClr val="000000"/>
                </a:solidFill>
                <a:latin typeface="Perpetua"/>
              </a:rPr>
              <a:t> И  </a:t>
            </a:r>
            <a:r>
              <a:rPr b="1" lang="en-US">
                <a:solidFill>
                  <a:srgbClr val="c00000"/>
                </a:solidFill>
                <a:latin typeface="Perpetua"/>
              </a:rPr>
              <a:t>ЗАВРТКА</a:t>
            </a:r>
            <a:r>
              <a:rPr b="1" lang="en-US">
                <a:solidFill>
                  <a:srgbClr val="000000"/>
                </a:solidFill>
                <a:latin typeface="Perpetua"/>
              </a:rPr>
              <a:t>
</a:t>
            </a:r>
            <a:r>
              <a:rPr b="1" lang="en-US">
                <a:solidFill>
                  <a:srgbClr val="c00000"/>
                </a:solidFill>
                <a:latin typeface="Perpetua"/>
              </a:rPr>
              <a:t>
</a:t>
            </a:r>
            <a:r>
              <a:rPr b="1" lang="en-US">
                <a:solidFill>
                  <a:srgbClr val="c00000"/>
                </a:solidFill>
                <a:latin typeface="Perpetua"/>
              </a:rPr>
              <a:t>                                  </a:t>
            </a:r>
            <a:r>
              <a:rPr b="1" lang="en-US" u="sng">
                <a:solidFill>
                  <a:srgbClr val="0070c0"/>
                </a:solidFill>
                <a:latin typeface="Perpetua"/>
              </a:rPr>
              <a:t>ПОГЛЕДНИ  УБАВО И ДОСЕТИ СЕ !</a:t>
            </a:r>
            <a:endParaRPr/>
          </a:p>
        </p:txBody>
      </p:sp>
      <p:pic>
        <p:nvPicPr>
          <p:cNvPr id="192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2061000"/>
            <a:ext cx="5538600" cy="395856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2771640" y="2205000"/>
            <a:ext cx="431640" cy="1295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34817"/>
          </a:solidFill>
          <a:ln w="12600">
            <a:solidFill>
              <a:srgbClr val="9c3510"/>
            </a:solidFill>
            <a:round/>
          </a:ln>
        </p:spPr>
      </p:sp>
    </p:spTree>
  </p:cSld>
  <p:transition>
    <p:wipe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0070c0"/>
                </a:solidFill>
                <a:latin typeface="Franklin Gothic Book"/>
              </a:rPr>
              <a:t>ДА НАУЧИМЕ  ПОВЕЌЕ ЗА  </a:t>
            </a:r>
            <a:r>
              <a:rPr b="1" lang="en-US" sz="1600" u="sng">
                <a:solidFill>
                  <a:srgbClr val="c00000"/>
                </a:solidFill>
                <a:latin typeface="Franklin Gothic Book"/>
              </a:rPr>
              <a:t>ЗАВРТКИ И НАВРТКИ </a:t>
            </a:r>
            <a:r>
              <a:rPr b="1" lang="en-US" sz="1600">
                <a:solidFill>
                  <a:srgbClr val="0070c0"/>
                </a:solidFill>
                <a:latin typeface="Franklin Gothic Book"/>
              </a:rPr>
              <a:t>КОИ УШТЕ СО ЗАЕДНИЧКО ИМЕ СЕ ВИКААТ</a:t>
            </a:r>
            <a:r>
              <a:rPr b="1" lang="en-US" sz="1600">
                <a:solidFill>
                  <a:srgbClr val="c00000"/>
                </a:solidFill>
                <a:latin typeface="Franklin Gothic Book"/>
              </a:rPr>
              <a:t> </a:t>
            </a:r>
            <a:r>
              <a:rPr b="1" lang="en-US" sz="1600" u="sng">
                <a:solidFill>
                  <a:srgbClr val="c00000"/>
                </a:solidFill>
                <a:latin typeface="Franklin Gothic Book"/>
              </a:rPr>
              <a:t>СВРЗУВАЧКИ ЕЛЕМЕНТИ</a:t>
            </a:r>
            <a:endParaRPr/>
          </a:p>
        </p:txBody>
      </p:sp>
      <p:pic>
        <p:nvPicPr>
          <p:cNvPr id="195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1447920"/>
            <a:ext cx="6336360" cy="500508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914400" y="2728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Perpetua"/>
              </a:rPr>
              <a:t>2.ОСНОВЕН РАЧЕН АЛАТ ЗА РАБОТА СО </a:t>
            </a:r>
            <a:r>
              <a:rPr b="1" lang="en-US" sz="2000">
                <a:solidFill>
                  <a:srgbClr val="c00000"/>
                </a:solidFill>
                <a:latin typeface="Perpetua"/>
              </a:rPr>
              <a:t>ЗАВРТКИ И НАВРТКИ </a:t>
            </a:r>
            <a:r>
              <a:rPr b="1" lang="en-US" sz="2000">
                <a:solidFill>
                  <a:srgbClr val="000000"/>
                </a:solidFill>
                <a:latin typeface="Perpetua"/>
              </a:rPr>
              <a:t>СЕ: </a:t>
            </a:r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914400" y="1447920"/>
            <a:ext cx="3733560" cy="761760"/>
          </a:xfrm>
          <a:prstGeom prst="rect">
            <a:avLst/>
          </a:prstGeom>
        </p:spPr>
        <p:txBody>
          <a:bodyPr rIns="90000" tIns="45000" bIns="45000" anchor="b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c00000"/>
                </a:solidFill>
                <a:latin typeface="Franklin Gothic Book"/>
              </a:rPr>
              <a:t>  </a:t>
            </a:r>
            <a:r>
              <a:rPr b="1" lang="en-US" sz="2400">
                <a:solidFill>
                  <a:srgbClr val="c00000"/>
                </a:solidFill>
                <a:latin typeface="Franklin Gothic Book"/>
              </a:rPr>
              <a:t>ОДВРТУВАЧ       (ШТРАВЦИГИР)</a:t>
            </a:r>
            <a:endParaRPr/>
          </a:p>
        </p:txBody>
      </p:sp>
      <p:sp>
        <p:nvSpPr>
          <p:cNvPr id="198" name="TextShape 3"/>
          <p:cNvSpPr txBox="1"/>
          <p:nvPr/>
        </p:nvSpPr>
        <p:spPr>
          <a:xfrm>
            <a:off x="4952880" y="1447920"/>
            <a:ext cx="3733560" cy="761760"/>
          </a:xfrm>
          <a:prstGeom prst="rect">
            <a:avLst/>
          </a:prstGeom>
        </p:spPr>
        <p:txBody>
          <a:bodyPr rIns="90000" tIns="45000" bIns="45000" anchor="b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c00000"/>
                </a:solidFill>
                <a:latin typeface="Franklin Gothic Book"/>
              </a:rPr>
              <a:t>                </a:t>
            </a:r>
            <a:r>
              <a:rPr b="1" lang="en-US" sz="2400">
                <a:solidFill>
                  <a:srgbClr val="c00000"/>
                </a:solidFill>
                <a:latin typeface="Franklin Gothic Book"/>
              </a:rPr>
              <a:t>КЛУЧ</a:t>
            </a:r>
            <a:endParaRPr/>
          </a:p>
        </p:txBody>
      </p:sp>
      <p:pic>
        <p:nvPicPr>
          <p:cNvPr id="199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5080" y="2349000"/>
            <a:ext cx="4322880" cy="3241800"/>
          </a:xfrm>
          <a:prstGeom prst="rect">
            <a:avLst/>
          </a:prstGeom>
          <a:ln>
            <a:noFill/>
          </a:ln>
        </p:spPr>
      </p:pic>
      <p:pic>
        <p:nvPicPr>
          <p:cNvPr id="200" name="Content Placeholder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00" y="2205000"/>
            <a:ext cx="3425040" cy="316800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ambria"/>
              </a:rPr>
              <a:t>             </a:t>
            </a:r>
            <a:r>
              <a:rPr b="1" lang="en-US" sz="2000">
                <a:solidFill>
                  <a:srgbClr val="000000"/>
                </a:solidFill>
                <a:latin typeface="Cambria"/>
              </a:rPr>
              <a:t>ПОВЕЌЕ ВИДОВИ НА ОДВРТУВАЧИ И КЛУЧЕВИ</a:t>
            </a:r>
            <a:endParaRPr/>
          </a:p>
        </p:txBody>
      </p:sp>
      <p:pic>
        <p:nvPicPr>
          <p:cNvPr id="202" name="Content Placeholder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2327760"/>
            <a:ext cx="3749400" cy="2811960"/>
          </a:xfrm>
          <a:prstGeom prst="rect">
            <a:avLst/>
          </a:prstGeom>
          <a:ln>
            <a:noFill/>
          </a:ln>
        </p:spPr>
      </p:pic>
      <p:pic>
        <p:nvPicPr>
          <p:cNvPr id="203" name="Content Placeholder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76000" y="1917000"/>
            <a:ext cx="3096000" cy="338400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 sz="3200" u="sng">
                <a:solidFill>
                  <a:srgbClr val="ff0000"/>
                </a:solidFill>
                <a:latin typeface="Franklin Gothic Book"/>
              </a:rPr>
              <a:t>ВНИМАВАЈ КОГА РАБОТИШ СО ЗАВРТКАТА</a:t>
            </a:r>
            <a:r>
              <a:rPr lang="en-US" sz="3200">
                <a:solidFill>
                  <a:srgbClr val="ff0000"/>
                </a:solidFill>
                <a:latin typeface="Franklin Gothic Book"/>
              </a:rPr>
              <a:t>!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b="1" lang="en-US">
                <a:solidFill>
                  <a:srgbClr val="002060"/>
                </a:solidFill>
                <a:latin typeface="Perpetua"/>
              </a:rPr>
              <a:t>ЗАВРТКАТА СЕ ЗАВРТУВА ВО ПРАВЕЦ НА СТРЕЛКИТЕ НА ЧАСОВНИКОТ , А СЕ ОДВРТУВААТ ВО ОБРАТНА НАСОКА.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b="1" lang="en-US">
                <a:solidFill>
                  <a:srgbClr val="002060"/>
                </a:solidFill>
                <a:latin typeface="Perpetua"/>
              </a:rPr>
              <a:t>НАВРТКИТЕ И ЗАВРТКИТЕ НЕ ГИ ПРИТЕГНУВАЈ ДО КРАЈ .             ТОА ЌЕ ГО НАПРАВИШ ОТКАКО КЕ ГИ СОСТАВИШ СИТЕ ЕЛЕМЕНТИ ОД ТВОЈОТ МОДЕЛ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b="1" lang="en-US">
                <a:solidFill>
                  <a:srgbClr val="002060"/>
                </a:solidFill>
                <a:latin typeface="Perpetua"/>
              </a:rPr>
              <a:t>РАЗДЕЛУВАЊЕТО НА ЕЛЕМЕНТИТЕ НАПРАВИ ГО ПО ОБРАТЕН РЕДОСЛЕД ОД СОСТАВУВАЊЕТО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>
    <p:wipe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b="1" lang="en-US" sz="2600">
                <a:solidFill>
                  <a:srgbClr val="000000"/>
                </a:solidFill>
                <a:latin typeface="Perpetua"/>
              </a:rPr>
              <a:t>Ви благодарам што бевте внимателни и се потрудивте да научите нешто повеќе!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b="1" lang="en-US" sz="2600">
                <a:solidFill>
                  <a:srgbClr val="000000"/>
                </a:solidFill>
                <a:latin typeface="Perpetua"/>
              </a:rPr>
              <a:t>А сегз да преминеме на практична работа и практично да покажете што ново научивте.</a:t>
            </a:r>
            <a:endParaRPr/>
          </a:p>
        </p:txBody>
      </p:sp>
    </p:spTree>
  </p:cSld>
  <p:transition>
    <p:wipe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Perpetua"/>
              </a:rPr>
              <a:t>проектирање-изработување скица и  технички цртеж</a:t>
            </a:r>
            <a:endParaRPr/>
          </a:p>
        </p:txBody>
      </p:sp>
      <p:pic>
        <p:nvPicPr>
          <p:cNvPr id="176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640" y="1447920"/>
            <a:ext cx="6264360" cy="457164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en-US">
                <a:solidFill>
                  <a:srgbClr val="696464"/>
                </a:solidFill>
                <a:latin typeface="Franklin Gothic Book"/>
              </a:rPr>
              <a:t>КОНСТРУИРАНИТЕ (СОСТАВЕНИТЕ )машини,автомобили,авиони,куќички,</a:t>
            </a:r>
            <a:r>
              <a:rPr lang="en-US">
                <a:solidFill>
                  <a:srgbClr val="696464"/>
                </a:solidFill>
                <a:latin typeface="Franklin Gothic Book"/>
              </a:rPr>
              <a:t>
</a:t>
            </a:r>
            <a:r>
              <a:rPr lang="en-US">
                <a:solidFill>
                  <a:srgbClr val="696464"/>
                </a:solidFill>
                <a:latin typeface="Franklin Gothic Book"/>
              </a:rPr>
              <a:t>ракети,мостови СЕ ВИКААТ </a:t>
            </a:r>
            <a:r>
              <a:rPr b="1" lang="en-US">
                <a:solidFill>
                  <a:srgbClr val="ff0000"/>
                </a:solidFill>
                <a:latin typeface="Franklin Gothic Book"/>
              </a:rPr>
              <a:t>КОНСТРУКЦИИ</a:t>
            </a:r>
            <a:endParaRPr/>
          </a:p>
        </p:txBody>
      </p:sp>
      <p:pic>
        <p:nvPicPr>
          <p:cNvPr id="178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14600" y="2209680"/>
            <a:ext cx="4571640" cy="304776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696464"/>
                </a:solidFill>
                <a:latin typeface="Perpetua"/>
              </a:rPr>
              <a:t>                                     </a:t>
            </a:r>
            <a:r>
              <a:rPr b="1" lang="en-US" sz="2000">
                <a:solidFill>
                  <a:srgbClr val="000000"/>
                </a:solidFill>
                <a:latin typeface="Perpetua"/>
              </a:rPr>
              <a:t>КОНСТРУКЦИЈА НА МОТОР</a:t>
            </a:r>
            <a:endParaRPr/>
          </a:p>
        </p:txBody>
      </p:sp>
      <p:pic>
        <p:nvPicPr>
          <p:cNvPr id="180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14600" y="1447920"/>
            <a:ext cx="4571640" cy="457164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endParaRPr/>
          </a:p>
        </p:txBody>
      </p:sp>
      <p:pic>
        <p:nvPicPr>
          <p:cNvPr id="182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48560" y="1447920"/>
            <a:ext cx="6903720" cy="457164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Perpetua"/>
              </a:rPr>
              <a:t>                       </a:t>
            </a:r>
            <a:r>
              <a:rPr b="1" lang="en-US" sz="2000">
                <a:solidFill>
                  <a:srgbClr val="000000"/>
                </a:solidFill>
                <a:latin typeface="Perpetua"/>
              </a:rPr>
              <a:t>КОНСТРУКЦИЈА СО ДРВЕНИ КОЦКИ</a:t>
            </a:r>
            <a:endParaRPr/>
          </a:p>
        </p:txBody>
      </p:sp>
      <p:pic>
        <p:nvPicPr>
          <p:cNvPr id="184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88080" y="1447920"/>
            <a:ext cx="5224680" cy="457164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ambria"/>
              </a:rPr>
              <a:t>                                                           </a:t>
            </a:r>
            <a:r>
              <a:rPr b="1" lang="en-US" sz="2000">
                <a:solidFill>
                  <a:srgbClr val="000000"/>
                </a:solidFill>
                <a:latin typeface="Cambria"/>
              </a:rPr>
              <a:t>БАГЕР</a:t>
            </a:r>
            <a:endParaRPr/>
          </a:p>
        </p:txBody>
      </p:sp>
      <p:pic>
        <p:nvPicPr>
          <p:cNvPr id="186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07640" y="2061000"/>
            <a:ext cx="5040360" cy="360000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ambria"/>
              </a:rPr>
              <a:t>                  </a:t>
            </a:r>
            <a:r>
              <a:rPr b="1" lang="en-US" sz="2000">
                <a:solidFill>
                  <a:srgbClr val="000000"/>
                </a:solidFill>
                <a:latin typeface="Cambria"/>
              </a:rPr>
              <a:t>КОНСТРУКЦИЈА СО МЕТАЛНИ ЕЛЕМЕНТИ</a:t>
            </a:r>
            <a:endParaRPr/>
          </a:p>
        </p:txBody>
      </p:sp>
      <p:pic>
        <p:nvPicPr>
          <p:cNvPr id="188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35640" y="1845000"/>
            <a:ext cx="5328360" cy="403200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99640" y="260640"/>
            <a:ext cx="7772040" cy="1367640"/>
          </a:xfrm>
          <a:prstGeom prst="rect">
            <a:avLst/>
          </a:prstGeom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Perpetua"/>
              </a:rPr>
              <a:t>
</a:t>
            </a:r>
            <a:r>
              <a:rPr b="1" lang="en-US">
                <a:solidFill>
                  <a:srgbClr val="000000"/>
                </a:solidFill>
                <a:latin typeface="Perpetua"/>
              </a:rPr>
              <a:t>
</a:t>
            </a:r>
            <a:r>
              <a:rPr b="1" lang="en-US">
                <a:solidFill>
                  <a:srgbClr val="000000"/>
                </a:solidFill>
                <a:latin typeface="Perpetua"/>
              </a:rPr>
              <a:t>-КОНСТРУКТОРСКИОТ МАТЕРИЈАЛ НАЈЧЕСТО Е ИЗРАБОТЕН ОД </a:t>
            </a:r>
            <a:r>
              <a:rPr b="1" lang="en-US">
                <a:solidFill>
                  <a:srgbClr val="c00000"/>
                </a:solidFill>
                <a:latin typeface="Perpetua"/>
              </a:rPr>
              <a:t>МЕТАЛ</a:t>
            </a:r>
            <a:r>
              <a:rPr b="1" lang="en-US">
                <a:solidFill>
                  <a:srgbClr val="000000"/>
                </a:solidFill>
                <a:latin typeface="Perpetua"/>
              </a:rPr>
              <a:t>,</a:t>
            </a:r>
            <a:r>
              <a:rPr b="1" lang="en-US">
                <a:solidFill>
                  <a:srgbClr val="000000"/>
                </a:solidFill>
                <a:latin typeface="Perpetua"/>
              </a:rPr>
              <a:t>
</a:t>
            </a:r>
            <a:r>
              <a:rPr b="1" lang="en-US">
                <a:solidFill>
                  <a:srgbClr val="c00000"/>
                </a:solidFill>
                <a:latin typeface="Perpetua"/>
              </a:rPr>
              <a:t> ДРВО  </a:t>
            </a:r>
            <a:r>
              <a:rPr b="1" lang="en-US">
                <a:solidFill>
                  <a:srgbClr val="000000"/>
                </a:solidFill>
                <a:latin typeface="Perpetua"/>
              </a:rPr>
              <a:t>ИЛИ</a:t>
            </a:r>
            <a:r>
              <a:rPr b="1" lang="en-US">
                <a:solidFill>
                  <a:srgbClr val="c00000"/>
                </a:solidFill>
                <a:latin typeface="Perpetua"/>
              </a:rPr>
              <a:t> ПЛАСТИКА</a:t>
            </a:r>
            <a:r>
              <a:rPr b="1" lang="en-US">
                <a:solidFill>
                  <a:srgbClr val="000000"/>
                </a:solidFill>
                <a:latin typeface="Perpetua"/>
              </a:rPr>
              <a:t>. </a:t>
            </a:r>
            <a:r>
              <a:rPr b="1" lang="en-US">
                <a:solidFill>
                  <a:srgbClr val="000000"/>
                </a:solidFill>
                <a:latin typeface="Perpetua"/>
              </a:rPr>
              <a:t>
</a:t>
            </a:r>
            <a:r>
              <a:rPr b="1" lang="en-US">
                <a:solidFill>
                  <a:srgbClr val="000000"/>
                </a:solidFill>
                <a:latin typeface="Perpetua"/>
              </a:rPr>
              <a:t>-ОВИЕ  ЕЛЕМЕНТИ  НАЈЧЕСТО  СЕ  СМЕСТЕНИ  ВО </a:t>
            </a:r>
            <a:r>
              <a:rPr b="1" lang="en-US">
                <a:solidFill>
                  <a:srgbClr val="c00000"/>
                </a:solidFill>
                <a:latin typeface="Perpetua"/>
              </a:rPr>
              <a:t>СПЕЦИЈАЛНИ  КУТИИ  </a:t>
            </a:r>
            <a:r>
              <a:rPr b="1" lang="en-US">
                <a:solidFill>
                  <a:srgbClr val="000000"/>
                </a:solidFill>
                <a:latin typeface="Perpetua"/>
              </a:rPr>
              <a:t>ВО КОИ ШТО ИМА </a:t>
            </a:r>
            <a:r>
              <a:rPr b="1" lang="en-US">
                <a:solidFill>
                  <a:srgbClr val="c00000"/>
                </a:solidFill>
                <a:latin typeface="Perpetua"/>
              </a:rPr>
              <a:t>МАШИНСКИ  ЕЛЕМЕНТ  </a:t>
            </a:r>
            <a:r>
              <a:rPr b="1" lang="en-US">
                <a:solidFill>
                  <a:srgbClr val="000000"/>
                </a:solidFill>
                <a:latin typeface="Perpetua"/>
              </a:rPr>
              <a:t>И  </a:t>
            </a:r>
            <a:r>
              <a:rPr b="1" lang="en-US">
                <a:solidFill>
                  <a:srgbClr val="c00000"/>
                </a:solidFill>
                <a:latin typeface="Perpetua"/>
              </a:rPr>
              <a:t>УПАТСТВО  ЗА  РАБОТА</a:t>
            </a:r>
            <a:endParaRPr/>
          </a:p>
        </p:txBody>
      </p:sp>
      <p:pic>
        <p:nvPicPr>
          <p:cNvPr id="190" name="Content Placeholder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63640" y="1917000"/>
            <a:ext cx="5112360" cy="3816000"/>
          </a:xfrm>
          <a:prstGeom prst="rect">
            <a:avLst/>
          </a:prstGeom>
          <a:ln>
            <a:noFill/>
          </a:ln>
        </p:spPr>
      </p:pic>
    </p:spTree>
  </p:cSld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