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9" r:id="rId3"/>
    <p:sldId id="260" r:id="rId4"/>
    <p:sldId id="261" r:id="rId5"/>
    <p:sldId id="262" r:id="rId6"/>
    <p:sldId id="263" r:id="rId7"/>
    <p:sldId id="264" r:id="rId8"/>
    <p:sldId id="265" r:id="rId9"/>
    <p:sldId id="268" r:id="rId10"/>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7" d="100"/>
          <a:sy n="67" d="100"/>
        </p:scale>
        <p:origin x="-420" y="-108"/>
      </p:cViewPr>
      <p:guideLst>
        <p:guide orient="horz" pos="2160"/>
        <p:guide pos="2880"/>
      </p:guideLst>
    </p:cSldViewPr>
  </p:slideViewPr>
  <p:outlineViewPr>
    <p:cViewPr>
      <p:scale>
        <a:sx n="33" d="100"/>
        <a:sy n="33" d="100"/>
      </p:scale>
      <p:origin x="0" y="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24B06D-E615-4858-A927-A1BC0095442A}" type="datetimeFigureOut">
              <a:rPr lang="mk-MK" smtClean="0"/>
              <a:pPr/>
              <a:t>10.04.2020</a:t>
            </a:fld>
            <a:endParaRPr lang="mk-M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FE0DA-B16F-4208-9FC5-C64C14F9D98B}" type="slidenum">
              <a:rPr lang="mk-MK" smtClean="0"/>
              <a:pPr/>
              <a:t>‹#›</a:t>
            </a:fld>
            <a:endParaRPr lang="mk-MK"/>
          </a:p>
        </p:txBody>
      </p:sp>
    </p:spTree>
    <p:extLst>
      <p:ext uri="{BB962C8B-B14F-4D97-AF65-F5344CB8AC3E}">
        <p14:creationId xmlns:p14="http://schemas.microsoft.com/office/powerpoint/2010/main" val="949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mk-MK" dirty="0"/>
          </a:p>
        </p:txBody>
      </p:sp>
      <p:sp>
        <p:nvSpPr>
          <p:cNvPr id="4" name="Slide Number Placeholder 3"/>
          <p:cNvSpPr>
            <a:spLocks noGrp="1"/>
          </p:cNvSpPr>
          <p:nvPr>
            <p:ph type="sldNum" sz="quarter" idx="10"/>
          </p:nvPr>
        </p:nvSpPr>
        <p:spPr/>
        <p:txBody>
          <a:bodyPr/>
          <a:lstStyle/>
          <a:p>
            <a:fld id="{01AFE0DA-B16F-4208-9FC5-C64C14F9D98B}" type="slidenum">
              <a:rPr lang="mk-MK" smtClean="0"/>
              <a:pPr/>
              <a:t>1</a:t>
            </a:fld>
            <a:endParaRPr lang="mk-MK"/>
          </a:p>
        </p:txBody>
      </p:sp>
    </p:spTree>
    <p:extLst>
      <p:ext uri="{BB962C8B-B14F-4D97-AF65-F5344CB8AC3E}">
        <p14:creationId xmlns:p14="http://schemas.microsoft.com/office/powerpoint/2010/main" val="39261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223700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88207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180433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178700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354736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389111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78710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55746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295651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26180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29FD4-16F5-4AD9-B89D-171F4CDFD75F}" type="datetimeFigureOut">
              <a:rPr lang="mk-MK" smtClean="0"/>
              <a:pPr/>
              <a:t>10.04.2020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2329748-765A-4B23-9C91-3F4DCBB17A08}" type="slidenum">
              <a:rPr lang="mk-MK" smtClean="0"/>
              <a:pPr/>
              <a:t>‹#›</a:t>
            </a:fld>
            <a:endParaRPr lang="mk-MK"/>
          </a:p>
        </p:txBody>
      </p:sp>
    </p:spTree>
    <p:extLst>
      <p:ext uri="{BB962C8B-B14F-4D97-AF65-F5344CB8AC3E}">
        <p14:creationId xmlns:p14="http://schemas.microsoft.com/office/powerpoint/2010/main" val="185044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29FD4-16F5-4AD9-B89D-171F4CDFD75F}" type="datetimeFigureOut">
              <a:rPr lang="mk-MK" smtClean="0"/>
              <a:pPr/>
              <a:t>10.04.2020</a:t>
            </a:fld>
            <a:endParaRPr lang="mk-MK"/>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29748-765A-4B23-9C91-3F4DCBB17A08}" type="slidenum">
              <a:rPr lang="mk-MK" smtClean="0"/>
              <a:pPr/>
              <a:t>‹#›</a:t>
            </a:fld>
            <a:endParaRPr lang="mk-MK"/>
          </a:p>
        </p:txBody>
      </p:sp>
    </p:spTree>
    <p:extLst>
      <p:ext uri="{BB962C8B-B14F-4D97-AF65-F5344CB8AC3E}">
        <p14:creationId xmlns:p14="http://schemas.microsoft.com/office/powerpoint/2010/main" val="999970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mk-MK" sz="3200" b="1" dirty="0" smtClean="0"/>
              <a:t>Обидете се да ги протолкувате  подвлечените зборови</a:t>
            </a:r>
            <a:endParaRPr lang="mk-MK" sz="3200" b="1" dirty="0"/>
          </a:p>
        </p:txBody>
      </p:sp>
      <p:sp>
        <p:nvSpPr>
          <p:cNvPr id="5" name="Content Placeholder 4"/>
          <p:cNvSpPr>
            <a:spLocks noGrp="1"/>
          </p:cNvSpPr>
          <p:nvPr>
            <p:ph idx="1"/>
          </p:nvPr>
        </p:nvSpPr>
        <p:spPr>
          <a:solidFill>
            <a:srgbClr val="00B050"/>
          </a:solidFill>
        </p:spPr>
        <p:style>
          <a:lnRef idx="1">
            <a:schemeClr val="accent2"/>
          </a:lnRef>
          <a:fillRef idx="2">
            <a:schemeClr val="accent2"/>
          </a:fillRef>
          <a:effectRef idx="1">
            <a:schemeClr val="accent2"/>
          </a:effectRef>
          <a:fontRef idx="minor">
            <a:schemeClr val="dk1"/>
          </a:fontRef>
        </p:style>
        <p:txBody>
          <a:bodyPr>
            <a:normAutofit fontScale="92500"/>
          </a:bodyPr>
          <a:lstStyle/>
          <a:p>
            <a:r>
              <a:rPr lang="mk-MK" dirty="0" smtClean="0"/>
              <a:t>Многумина ја </a:t>
            </a:r>
            <a:r>
              <a:rPr lang="mk-MK" u="sng" dirty="0" smtClean="0">
                <a:solidFill>
                  <a:srgbClr val="FF0000"/>
                </a:solidFill>
              </a:rPr>
              <a:t>возвишуваа</a:t>
            </a:r>
            <a:r>
              <a:rPr lang="mk-MK" dirty="0" smtClean="0">
                <a:solidFill>
                  <a:srgbClr val="FF0000"/>
                </a:solidFill>
              </a:rPr>
              <a:t> </a:t>
            </a:r>
            <a:r>
              <a:rPr lang="mk-MK" dirty="0" smtClean="0"/>
              <a:t>поради нејзината </a:t>
            </a:r>
            <a:r>
              <a:rPr lang="mk-MK" u="sng" dirty="0" smtClean="0">
                <a:solidFill>
                  <a:srgbClr val="FF0000"/>
                </a:solidFill>
              </a:rPr>
              <a:t>красота</a:t>
            </a:r>
            <a:r>
              <a:rPr lang="mk-MK" dirty="0" smtClean="0">
                <a:solidFill>
                  <a:srgbClr val="FF0000"/>
                </a:solidFill>
              </a:rPr>
              <a:t>.</a:t>
            </a:r>
            <a:endParaRPr lang="mk-MK" dirty="0"/>
          </a:p>
          <a:p>
            <a:r>
              <a:rPr lang="mk-MK" dirty="0" smtClean="0"/>
              <a:t>Едно мало </a:t>
            </a:r>
            <a:r>
              <a:rPr lang="mk-MK" u="sng" dirty="0" smtClean="0">
                <a:solidFill>
                  <a:srgbClr val="FF0000"/>
                </a:solidFill>
              </a:rPr>
              <a:t>чупе</a:t>
            </a:r>
            <a:r>
              <a:rPr lang="mk-MK" dirty="0" smtClean="0"/>
              <a:t> помина покрај него.</a:t>
            </a:r>
          </a:p>
          <a:p>
            <a:r>
              <a:rPr lang="mk-MK" dirty="0" smtClean="0"/>
              <a:t>Со мака го поврзаа </a:t>
            </a:r>
            <a:r>
              <a:rPr lang="mk-MK" u="sng" dirty="0" smtClean="0">
                <a:solidFill>
                  <a:srgbClr val="FF0000"/>
                </a:solidFill>
              </a:rPr>
              <a:t>печатачот</a:t>
            </a:r>
            <a:r>
              <a:rPr lang="mk-MK" dirty="0" smtClean="0"/>
              <a:t> со </a:t>
            </a:r>
            <a:r>
              <a:rPr lang="mk-MK" u="sng" dirty="0" smtClean="0">
                <a:solidFill>
                  <a:srgbClr val="FF0000"/>
                </a:solidFill>
              </a:rPr>
              <a:t>компјутерот</a:t>
            </a:r>
            <a:r>
              <a:rPr lang="mk-MK" dirty="0" smtClean="0">
                <a:solidFill>
                  <a:srgbClr val="FF0000"/>
                </a:solidFill>
              </a:rPr>
              <a:t>.</a:t>
            </a:r>
          </a:p>
          <a:p>
            <a:r>
              <a:rPr lang="mk-MK" dirty="0" smtClean="0"/>
              <a:t>Се смести во </a:t>
            </a:r>
            <a:r>
              <a:rPr lang="mk-MK" u="sng" dirty="0" smtClean="0">
                <a:solidFill>
                  <a:srgbClr val="FF0000"/>
                </a:solidFill>
              </a:rPr>
              <a:t>хотелот</a:t>
            </a:r>
            <a:r>
              <a:rPr lang="mk-MK" dirty="0" smtClean="0"/>
              <a:t> и веднаш побара </a:t>
            </a:r>
            <a:r>
              <a:rPr lang="mk-MK" u="sng" dirty="0" smtClean="0">
                <a:solidFill>
                  <a:srgbClr val="FF0000"/>
                </a:solidFill>
              </a:rPr>
              <a:t>телефон</a:t>
            </a:r>
            <a:r>
              <a:rPr lang="mk-MK" dirty="0" smtClean="0"/>
              <a:t> да се јави.</a:t>
            </a:r>
            <a:endParaRPr lang="mk-MK" dirty="0" smtClean="0">
              <a:solidFill>
                <a:srgbClr val="FF0000"/>
              </a:solidFill>
            </a:endParaRPr>
          </a:p>
          <a:p>
            <a:r>
              <a:rPr lang="mk-MK" dirty="0" smtClean="0"/>
              <a:t>Сакам </a:t>
            </a:r>
            <a:r>
              <a:rPr lang="mk-MK" u="sng" dirty="0" smtClean="0">
                <a:solidFill>
                  <a:srgbClr val="FF0000"/>
                </a:solidFill>
              </a:rPr>
              <a:t>боза</a:t>
            </a:r>
            <a:r>
              <a:rPr lang="mk-MK" dirty="0" smtClean="0">
                <a:solidFill>
                  <a:srgbClr val="FF0000"/>
                </a:solidFill>
              </a:rPr>
              <a:t> </a:t>
            </a:r>
            <a:r>
              <a:rPr lang="mk-MK" dirty="0" smtClean="0"/>
              <a:t>и </a:t>
            </a:r>
            <a:r>
              <a:rPr lang="mk-MK" u="sng" dirty="0" smtClean="0">
                <a:solidFill>
                  <a:srgbClr val="FF0000"/>
                </a:solidFill>
              </a:rPr>
              <a:t>баклава</a:t>
            </a:r>
            <a:r>
              <a:rPr lang="mk-MK" dirty="0" smtClean="0">
                <a:solidFill>
                  <a:srgbClr val="FF0000"/>
                </a:solidFill>
              </a:rPr>
              <a:t>.</a:t>
            </a:r>
          </a:p>
          <a:p>
            <a:r>
              <a:rPr lang="mk-MK" dirty="0" smtClean="0"/>
              <a:t>Брат ми повеќе сака </a:t>
            </a:r>
            <a:r>
              <a:rPr lang="mk-MK" u="sng" dirty="0" smtClean="0">
                <a:solidFill>
                  <a:srgbClr val="FF0000"/>
                </a:solidFill>
              </a:rPr>
              <a:t>сарма</a:t>
            </a:r>
            <a:r>
              <a:rPr lang="mk-MK" dirty="0" smtClean="0"/>
              <a:t> од </a:t>
            </a:r>
            <a:r>
              <a:rPr lang="mk-MK" u="sng" dirty="0" smtClean="0">
                <a:solidFill>
                  <a:srgbClr val="FF0000"/>
                </a:solidFill>
              </a:rPr>
              <a:t>ќебапи.</a:t>
            </a:r>
            <a:endParaRPr lang="mk-MK" dirty="0"/>
          </a:p>
          <a:p>
            <a:pPr>
              <a:buNone/>
            </a:pPr>
            <a:endParaRPr lang="mk-MK" dirty="0"/>
          </a:p>
        </p:txBody>
      </p:sp>
    </p:spTree>
    <p:extLst>
      <p:ext uri="{BB962C8B-B14F-4D97-AF65-F5344CB8AC3E}">
        <p14:creationId xmlns:p14="http://schemas.microsoft.com/office/powerpoint/2010/main" val="201246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mk-MK" sz="3200" b="1" dirty="0" smtClean="0"/>
              <a:t>РЕЧНИЧКИ СОСТАВ НА МАКЕДОНСКИОТ ЈАЗИК СПОРЕД ПОТЕКЛОТО НА ЗБОРОВИТЕ</a:t>
            </a:r>
            <a:endParaRPr lang="mk-MK" sz="3200" b="1" dirty="0"/>
          </a:p>
        </p:txBody>
      </p:sp>
      <p:sp>
        <p:nvSpPr>
          <p:cNvPr id="3" name="Content Placeholder 2"/>
          <p:cNvSpPr>
            <a:spLocks noGrp="1"/>
          </p:cNvSpPr>
          <p:nvPr>
            <p:ph idx="1"/>
          </p:nvPr>
        </p:nvSpPr>
        <p:spPr>
          <a:solidFill>
            <a:srgbClr val="00B050"/>
          </a:solidFill>
        </p:spPr>
        <p:txBody>
          <a:bodyPr>
            <a:normAutofit fontScale="92500" lnSpcReduction="20000"/>
          </a:bodyPr>
          <a:lstStyle/>
          <a:p>
            <a:r>
              <a:rPr lang="mk-MK" dirty="0" smtClean="0"/>
              <a:t>Речничкиот (зборовниот) состав на еден јазик ја сочинува лексиката на јазикот.</a:t>
            </a:r>
          </a:p>
          <a:p>
            <a:r>
              <a:rPr lang="mk-MK" b="1" dirty="0" smtClean="0">
                <a:solidFill>
                  <a:srgbClr val="FF0000"/>
                </a:solidFill>
              </a:rPr>
              <a:t>Сите зборови во јазикот – домашни и туѓи, литературни и дијалектни, стари и нови го сочинуваат зборовниот состав на нашиот јазик</a:t>
            </a:r>
            <a:r>
              <a:rPr lang="mk-MK" dirty="0">
                <a:solidFill>
                  <a:srgbClr val="FF0000"/>
                </a:solidFill>
              </a:rPr>
              <a:t>.</a:t>
            </a:r>
            <a:endParaRPr lang="mk-MK" dirty="0" smtClean="0"/>
          </a:p>
          <a:p>
            <a:pPr algn="just"/>
            <a:r>
              <a:rPr lang="mk-MK" dirty="0" smtClean="0"/>
              <a:t>Лексиката на еден јазик е област која постојано претрпува промени зашто таа мора постојано да се обновува и збогатува за да може јазикот да ги задовли потребите на луѓето во комуникацијата.</a:t>
            </a:r>
          </a:p>
          <a:p>
            <a:endParaRPr lang="mk-MK" dirty="0" smtClean="0"/>
          </a:p>
          <a:p>
            <a:endParaRPr lang="mk-MK" dirty="0"/>
          </a:p>
        </p:txBody>
      </p:sp>
    </p:spTree>
    <p:extLst>
      <p:ext uri="{BB962C8B-B14F-4D97-AF65-F5344CB8AC3E}">
        <p14:creationId xmlns:p14="http://schemas.microsoft.com/office/powerpoint/2010/main" val="334398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mk-MK" dirty="0" smtClean="0"/>
              <a:t>ДОМАШНИ И ТУЃИ ЗБОРОВИ</a:t>
            </a:r>
            <a:endParaRPr lang="mk-MK" dirty="0"/>
          </a:p>
        </p:txBody>
      </p:sp>
      <p:sp>
        <p:nvSpPr>
          <p:cNvPr id="3" name="Content Placeholder 2"/>
          <p:cNvSpPr>
            <a:spLocks noGrp="1"/>
          </p:cNvSpPr>
          <p:nvPr>
            <p:ph idx="1"/>
          </p:nvPr>
        </p:nvSpPr>
        <p:spPr>
          <a:solidFill>
            <a:srgbClr val="00B050"/>
          </a:solidFill>
        </p:spPr>
        <p:txBody>
          <a:bodyPr>
            <a:normAutofit fontScale="85000" lnSpcReduction="20000"/>
          </a:bodyPr>
          <a:lstStyle/>
          <a:p>
            <a:r>
              <a:rPr lang="mk-MK" dirty="0" smtClean="0"/>
              <a:t>Според потеклото зборовите во македонскиот јазик се делат на  :</a:t>
            </a:r>
          </a:p>
          <a:p>
            <a:pPr>
              <a:buFont typeface="Wingdings" pitchFamily="2" charset="2"/>
              <a:buChar char="ü"/>
            </a:pPr>
            <a:r>
              <a:rPr lang="mk-MK" dirty="0" smtClean="0">
                <a:solidFill>
                  <a:srgbClr val="FF0000"/>
                </a:solidFill>
              </a:rPr>
              <a:t>домашни и</a:t>
            </a:r>
          </a:p>
          <a:p>
            <a:pPr>
              <a:buFont typeface="Wingdings" pitchFamily="2" charset="2"/>
              <a:buChar char="ü"/>
            </a:pPr>
            <a:r>
              <a:rPr lang="mk-MK" dirty="0" smtClean="0">
                <a:solidFill>
                  <a:srgbClr val="FF0000"/>
                </a:solidFill>
              </a:rPr>
              <a:t>туѓи (странски)</a:t>
            </a:r>
          </a:p>
          <a:p>
            <a:r>
              <a:rPr lang="mk-MK" dirty="0" smtClean="0">
                <a:solidFill>
                  <a:srgbClr val="FF0000"/>
                </a:solidFill>
              </a:rPr>
              <a:t>Домашните зборови </a:t>
            </a:r>
            <a:r>
              <a:rPr lang="mk-MK" dirty="0" smtClean="0"/>
              <a:t>кои се во најголем број се наследени од старословенскиот и црковнословенскиот јазик кои понатаму преку народниот јазик навлегле во литературнит јазик.</a:t>
            </a:r>
          </a:p>
          <a:p>
            <a:r>
              <a:rPr lang="mk-MK" dirty="0" smtClean="0">
                <a:solidFill>
                  <a:srgbClr val="FF0000"/>
                </a:solidFill>
              </a:rPr>
              <a:t>Туѓите зборови </a:t>
            </a:r>
            <a:r>
              <a:rPr lang="mk-MK" dirty="0" smtClean="0"/>
              <a:t>во македонскиот јазик се еден вид збогатување на зборовниот состав кои навлегуваат во јазикот на различни начини (интернационализми, турцизми и др.).</a:t>
            </a:r>
            <a:endParaRPr lang="mk-MK" dirty="0"/>
          </a:p>
        </p:txBody>
      </p:sp>
    </p:spTree>
    <p:extLst>
      <p:ext uri="{BB962C8B-B14F-4D97-AF65-F5344CB8AC3E}">
        <p14:creationId xmlns:p14="http://schemas.microsoft.com/office/powerpoint/2010/main" val="117479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mk-MK" dirty="0" smtClean="0"/>
              <a:t>ЦРКОВНОСЛОВЕНИЗМИ</a:t>
            </a:r>
            <a:endParaRPr lang="mk-MK" dirty="0"/>
          </a:p>
        </p:txBody>
      </p:sp>
      <p:sp>
        <p:nvSpPr>
          <p:cNvPr id="3" name="Content Placeholder 2"/>
          <p:cNvSpPr>
            <a:spLocks noGrp="1"/>
          </p:cNvSpPr>
          <p:nvPr>
            <p:ph idx="1"/>
          </p:nvPr>
        </p:nvSpPr>
        <p:spPr>
          <a:solidFill>
            <a:srgbClr val="00B050"/>
          </a:solidFill>
        </p:spPr>
        <p:txBody>
          <a:bodyPr>
            <a:normAutofit fontScale="92500" lnSpcReduction="10000"/>
          </a:bodyPr>
          <a:lstStyle/>
          <a:p>
            <a:pPr algn="just"/>
            <a:r>
              <a:rPr lang="mk-MK" dirty="0" smtClean="0">
                <a:solidFill>
                  <a:srgbClr val="FF0000"/>
                </a:solidFill>
              </a:rPr>
              <a:t>Црковнословенизми</a:t>
            </a:r>
            <a:r>
              <a:rPr lang="mk-MK" dirty="0" smtClean="0"/>
              <a:t> се посебен слој на зборови кои во македонскиот јазик навлегле преку книжевното творештво на Кирил Пејчнивиќ, Јоаким Крчовски, Партение Зографски, браќата Миладиновци, понатаму Прличев, Крсте П. Мисирков, кои претставуваат непресушен извор за богатење на нашиот јазик.</a:t>
            </a:r>
          </a:p>
          <a:p>
            <a:pPr algn="just"/>
            <a:r>
              <a:rPr lang="mk-MK" dirty="0" smtClean="0"/>
              <a:t>Пр. </a:t>
            </a:r>
            <a:r>
              <a:rPr lang="mk-MK" dirty="0" smtClean="0">
                <a:solidFill>
                  <a:srgbClr val="FF0000"/>
                </a:solidFill>
              </a:rPr>
              <a:t>воскресение, спасение, злодејание, Севишниот </a:t>
            </a:r>
            <a:r>
              <a:rPr lang="mk-MK" dirty="0" smtClean="0"/>
              <a:t>и др.</a:t>
            </a:r>
            <a:endParaRPr lang="mk-MK" dirty="0"/>
          </a:p>
        </p:txBody>
      </p:sp>
    </p:spTree>
    <p:extLst>
      <p:ext uri="{BB962C8B-B14F-4D97-AF65-F5344CB8AC3E}">
        <p14:creationId xmlns:p14="http://schemas.microsoft.com/office/powerpoint/2010/main" val="25970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mk-MK" dirty="0" smtClean="0"/>
              <a:t>ДИЈАЛЕКТИЗМИ</a:t>
            </a:r>
            <a:endParaRPr lang="mk-MK" dirty="0"/>
          </a:p>
        </p:txBody>
      </p:sp>
      <p:sp>
        <p:nvSpPr>
          <p:cNvPr id="3" name="Content Placeholder 2"/>
          <p:cNvSpPr>
            <a:spLocks noGrp="1"/>
          </p:cNvSpPr>
          <p:nvPr>
            <p:ph idx="1"/>
          </p:nvPr>
        </p:nvSpPr>
        <p:spPr>
          <a:solidFill>
            <a:srgbClr val="00B050"/>
          </a:solidFill>
        </p:spPr>
        <p:txBody>
          <a:bodyPr>
            <a:normAutofit fontScale="92500"/>
          </a:bodyPr>
          <a:lstStyle/>
          <a:p>
            <a:pPr algn="just"/>
            <a:r>
              <a:rPr lang="mk-MK" dirty="0" smtClean="0">
                <a:solidFill>
                  <a:srgbClr val="FF0000"/>
                </a:solidFill>
              </a:rPr>
              <a:t>Дијалектизмите</a:t>
            </a:r>
            <a:r>
              <a:rPr lang="mk-MK" dirty="0" smtClean="0"/>
              <a:t> се зборови кои ги користат само ограничен број на луѓе од определена територија кои зборуваат на еден јазик. Дијалектизмите се зборови навлезени во литературниот јазик со цел да заменат некој збор кој е веќе несигурен во својата употреба, или пак, да означат некој предмет или поим карактеристичен за дијалектната област.</a:t>
            </a:r>
          </a:p>
          <a:p>
            <a:pPr algn="just"/>
            <a:r>
              <a:rPr lang="mk-MK" dirty="0" smtClean="0">
                <a:solidFill>
                  <a:srgbClr val="FF0000"/>
                </a:solidFill>
              </a:rPr>
              <a:t>Пр.пули, вонка, скорни, венчанија </a:t>
            </a:r>
            <a:r>
              <a:rPr lang="mk-MK" dirty="0" smtClean="0"/>
              <a:t>и др.</a:t>
            </a:r>
            <a:endParaRPr lang="mk-MK" dirty="0"/>
          </a:p>
        </p:txBody>
      </p:sp>
    </p:spTree>
    <p:extLst>
      <p:ext uri="{BB962C8B-B14F-4D97-AF65-F5344CB8AC3E}">
        <p14:creationId xmlns:p14="http://schemas.microsoft.com/office/powerpoint/2010/main" val="51035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mk-MK" dirty="0" smtClean="0"/>
              <a:t>НЕОЛОГИЗМИ</a:t>
            </a:r>
            <a:endParaRPr lang="mk-MK" dirty="0"/>
          </a:p>
        </p:txBody>
      </p:sp>
      <p:sp>
        <p:nvSpPr>
          <p:cNvPr id="3" name="Content Placeholder 2"/>
          <p:cNvSpPr>
            <a:spLocks noGrp="1"/>
          </p:cNvSpPr>
          <p:nvPr>
            <p:ph idx="1"/>
          </p:nvPr>
        </p:nvSpPr>
        <p:spPr>
          <a:solidFill>
            <a:srgbClr val="00B050"/>
          </a:solidFill>
        </p:spPr>
        <p:txBody>
          <a:bodyPr/>
          <a:lstStyle/>
          <a:p>
            <a:pPr algn="just"/>
            <a:r>
              <a:rPr lang="mk-MK" dirty="0" smtClean="0">
                <a:solidFill>
                  <a:srgbClr val="FF0000"/>
                </a:solidFill>
              </a:rPr>
              <a:t>Неологизми</a:t>
            </a:r>
            <a:r>
              <a:rPr lang="mk-MK" dirty="0" smtClean="0"/>
              <a:t> се новосоздадени зборови кои с</a:t>
            </a:r>
            <a:r>
              <a:rPr lang="en-US" dirty="0" smtClean="0"/>
              <a:t>è</a:t>
            </a:r>
            <a:r>
              <a:rPr lang="mk-MK" dirty="0" smtClean="0"/>
              <a:t> уште не навлегле доволно во активниот речник. Неологизмите навлегуваат во јазикот на најразлични начини: </a:t>
            </a:r>
            <a:r>
              <a:rPr lang="mk-MK" b="1" dirty="0" smtClean="0"/>
              <a:t>создавање зборови од сопствениот јазик</a:t>
            </a:r>
            <a:r>
              <a:rPr lang="mk-MK" dirty="0" smtClean="0"/>
              <a:t> (</a:t>
            </a:r>
            <a:r>
              <a:rPr lang="mk-MK" dirty="0" smtClean="0">
                <a:solidFill>
                  <a:srgbClr val="FF0000"/>
                </a:solidFill>
              </a:rPr>
              <a:t>виножито, залез, виљушкар</a:t>
            </a:r>
            <a:r>
              <a:rPr lang="mk-MK" dirty="0" smtClean="0"/>
              <a:t>); </a:t>
            </a:r>
            <a:r>
              <a:rPr lang="mk-MK" b="1" dirty="0" smtClean="0"/>
              <a:t>со заемки од туѓи зборови</a:t>
            </a:r>
            <a:r>
              <a:rPr lang="mk-MK" dirty="0" smtClean="0"/>
              <a:t> (</a:t>
            </a:r>
            <a:r>
              <a:rPr lang="mk-MK" dirty="0" smtClean="0">
                <a:solidFill>
                  <a:srgbClr val="FF0000"/>
                </a:solidFill>
              </a:rPr>
              <a:t>видео, мотел, миксер</a:t>
            </a:r>
            <a:r>
              <a:rPr lang="mk-MK" dirty="0" smtClean="0"/>
              <a:t>); </a:t>
            </a:r>
            <a:r>
              <a:rPr lang="mk-MK" b="1" dirty="0" smtClean="0"/>
              <a:t>со преосмислување </a:t>
            </a:r>
            <a:r>
              <a:rPr lang="mk-MK" dirty="0" smtClean="0"/>
              <a:t>(</a:t>
            </a:r>
            <a:r>
              <a:rPr lang="mk-MK" dirty="0" smtClean="0">
                <a:solidFill>
                  <a:srgbClr val="FF0000"/>
                </a:solidFill>
              </a:rPr>
              <a:t>глувче-кај компјутер, снег–на екран</a:t>
            </a:r>
            <a:r>
              <a:rPr lang="mk-MK" dirty="0" smtClean="0"/>
              <a:t>).</a:t>
            </a:r>
          </a:p>
        </p:txBody>
      </p:sp>
    </p:spTree>
    <p:extLst>
      <p:ext uri="{BB962C8B-B14F-4D97-AF65-F5344CB8AC3E}">
        <p14:creationId xmlns:p14="http://schemas.microsoft.com/office/powerpoint/2010/main" val="3084526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mk-MK" dirty="0" smtClean="0"/>
              <a:t>ИНТЕРНАЦИОНАЛИЗМИ</a:t>
            </a:r>
            <a:endParaRPr lang="mk-MK" dirty="0"/>
          </a:p>
        </p:txBody>
      </p:sp>
      <p:sp>
        <p:nvSpPr>
          <p:cNvPr id="3" name="Content Placeholder 2"/>
          <p:cNvSpPr>
            <a:spLocks noGrp="1"/>
          </p:cNvSpPr>
          <p:nvPr>
            <p:ph idx="1"/>
          </p:nvPr>
        </p:nvSpPr>
        <p:spPr>
          <a:solidFill>
            <a:srgbClr val="00B050"/>
          </a:solidFill>
        </p:spPr>
        <p:txBody>
          <a:bodyPr>
            <a:normAutofit lnSpcReduction="10000"/>
          </a:bodyPr>
          <a:lstStyle/>
          <a:p>
            <a:pPr algn="just"/>
            <a:r>
              <a:rPr lang="mk-MK" dirty="0" smtClean="0">
                <a:solidFill>
                  <a:srgbClr val="FF0000"/>
                </a:solidFill>
              </a:rPr>
              <a:t>Интернационализми</a:t>
            </a:r>
            <a:r>
              <a:rPr lang="mk-MK" dirty="0" smtClean="0"/>
              <a:t> се туѓи, странски зборови кои навлегле во нашиот јазик, по потекло се од старогрчкиот или латинскиот јазик.</a:t>
            </a:r>
          </a:p>
          <a:p>
            <a:pPr algn="just"/>
            <a:r>
              <a:rPr lang="mk-MK" dirty="0" smtClean="0"/>
              <a:t>Пр. </a:t>
            </a:r>
            <a:r>
              <a:rPr lang="mk-MK" dirty="0">
                <a:solidFill>
                  <a:srgbClr val="FF0000"/>
                </a:solidFill>
              </a:rPr>
              <a:t>т</a:t>
            </a:r>
            <a:r>
              <a:rPr lang="mk-MK" dirty="0" smtClean="0">
                <a:solidFill>
                  <a:srgbClr val="FF0000"/>
                </a:solidFill>
              </a:rPr>
              <a:t>еатар, опера, декан </a:t>
            </a:r>
            <a:r>
              <a:rPr lang="mk-MK" dirty="0" smtClean="0"/>
              <a:t>(меѓународни зборови); </a:t>
            </a:r>
          </a:p>
          <a:p>
            <a:pPr algn="just"/>
            <a:r>
              <a:rPr lang="mk-MK" dirty="0" smtClean="0"/>
              <a:t>Пр. </a:t>
            </a:r>
            <a:r>
              <a:rPr lang="mk-MK" dirty="0" smtClean="0">
                <a:solidFill>
                  <a:srgbClr val="FF0000"/>
                </a:solidFill>
              </a:rPr>
              <a:t>актуелен, квалитет, функција, факт </a:t>
            </a:r>
            <a:r>
              <a:rPr lang="mk-MK" dirty="0" smtClean="0"/>
              <a:t>и др. </a:t>
            </a:r>
            <a:r>
              <a:rPr lang="mk-MK" dirty="0"/>
              <a:t>с</a:t>
            </a:r>
            <a:r>
              <a:rPr lang="mk-MK" dirty="0" smtClean="0"/>
              <a:t>е почесто употребувани интернационализми во нашиот јазик.</a:t>
            </a:r>
          </a:p>
          <a:p>
            <a:pPr algn="just"/>
            <a:endParaRPr lang="mk-MK" dirty="0" smtClean="0"/>
          </a:p>
        </p:txBody>
      </p:sp>
    </p:spTree>
    <p:extLst>
      <p:ext uri="{BB962C8B-B14F-4D97-AF65-F5344CB8AC3E}">
        <p14:creationId xmlns:p14="http://schemas.microsoft.com/office/powerpoint/2010/main" val="41501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mk-MK" dirty="0" smtClean="0"/>
              <a:t>ТУРЦИЗМИ</a:t>
            </a:r>
            <a:endParaRPr lang="mk-MK" dirty="0"/>
          </a:p>
        </p:txBody>
      </p:sp>
      <p:sp>
        <p:nvSpPr>
          <p:cNvPr id="3" name="Content Placeholder 2"/>
          <p:cNvSpPr>
            <a:spLocks noGrp="1"/>
          </p:cNvSpPr>
          <p:nvPr>
            <p:ph idx="1"/>
          </p:nvPr>
        </p:nvSpPr>
        <p:spPr>
          <a:solidFill>
            <a:srgbClr val="00B050"/>
          </a:solidFill>
        </p:spPr>
        <p:txBody>
          <a:bodyPr/>
          <a:lstStyle/>
          <a:p>
            <a:pPr algn="just"/>
            <a:r>
              <a:rPr lang="mk-MK" dirty="0" smtClean="0">
                <a:solidFill>
                  <a:srgbClr val="FF0000"/>
                </a:solidFill>
              </a:rPr>
              <a:t>Турцизмите</a:t>
            </a:r>
            <a:r>
              <a:rPr lang="mk-MK" dirty="0" smtClean="0"/>
              <a:t> се зборови кои навлегле во нашиот јазик од турскиот јазик и некои од нив не е можно да се заменат.</a:t>
            </a:r>
          </a:p>
          <a:p>
            <a:pPr algn="just"/>
            <a:r>
              <a:rPr lang="mk-MK" dirty="0" smtClean="0"/>
              <a:t>Пр. </a:t>
            </a:r>
            <a:r>
              <a:rPr lang="mk-MK" dirty="0">
                <a:solidFill>
                  <a:srgbClr val="FF0000"/>
                </a:solidFill>
              </a:rPr>
              <a:t>к</a:t>
            </a:r>
            <a:r>
              <a:rPr lang="mk-MK" dirty="0" smtClean="0">
                <a:solidFill>
                  <a:srgbClr val="FF0000"/>
                </a:solidFill>
              </a:rPr>
              <a:t>адаиф, сарма, ќебап, баклава.</a:t>
            </a:r>
            <a:endParaRPr lang="mk-MK" dirty="0">
              <a:solidFill>
                <a:srgbClr val="FF0000"/>
              </a:solidFill>
            </a:endParaRPr>
          </a:p>
        </p:txBody>
      </p:sp>
    </p:spTree>
    <p:extLst>
      <p:ext uri="{BB962C8B-B14F-4D97-AF65-F5344CB8AC3E}">
        <p14:creationId xmlns:p14="http://schemas.microsoft.com/office/powerpoint/2010/main" val="153550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mk-MK" sz="2800" dirty="0" smtClean="0"/>
              <a:t>За домашна работа</a:t>
            </a:r>
            <a:endParaRPr lang="mk-MK" sz="2800" dirty="0"/>
          </a:p>
        </p:txBody>
      </p:sp>
      <p:sp>
        <p:nvSpPr>
          <p:cNvPr id="3" name="Content Placeholder 2"/>
          <p:cNvSpPr>
            <a:spLocks noGrp="1"/>
          </p:cNvSpPr>
          <p:nvPr>
            <p:ph idx="1"/>
          </p:nvPr>
        </p:nvSpPr>
        <p:spPr>
          <a:solidFill>
            <a:srgbClr val="00B050"/>
          </a:solidFill>
        </p:spPr>
        <p:txBody>
          <a:bodyPr>
            <a:normAutofit/>
          </a:bodyPr>
          <a:lstStyle/>
          <a:p>
            <a:pPr>
              <a:buFontTx/>
              <a:buChar char="-"/>
            </a:pPr>
            <a:r>
              <a:rPr lang="mk-MK" sz="2400" dirty="0" smtClean="0"/>
              <a:t>Препишете од интернет по три збора</a:t>
            </a:r>
            <a:r>
              <a:rPr lang="en-US" sz="2400" dirty="0" smtClean="0"/>
              <a:t>: </a:t>
            </a:r>
            <a:r>
              <a:rPr lang="mk-MK" sz="2400" smtClean="0"/>
              <a:t>црковнословенизми, дијалектизми, неологизми, интернационализми и турцизми</a:t>
            </a:r>
            <a:endParaRPr lang="mk-MK" sz="2400" dirty="0"/>
          </a:p>
        </p:txBody>
      </p:sp>
    </p:spTree>
    <p:extLst>
      <p:ext uri="{BB962C8B-B14F-4D97-AF65-F5344CB8AC3E}">
        <p14:creationId xmlns:p14="http://schemas.microsoft.com/office/powerpoint/2010/main" val="3674078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490</Words>
  <Application>Microsoft Office PowerPoint</Application>
  <PresentationFormat>On-screen Show (4:3)</PresentationFormat>
  <Paragraphs>35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Обидете се да ги протолкувате  подвлечените зборови</vt:lpstr>
      <vt:lpstr>РЕЧНИЧКИ СОСТАВ НА МАКЕДОНСКИОТ ЈАЗИК СПОРЕД ПОТЕКЛОТО НА ЗБОРОВИТЕ</vt:lpstr>
      <vt:lpstr>ДОМАШНИ И ТУЃИ ЗБОРОВИ</vt:lpstr>
      <vt:lpstr>ЦРКОВНОСЛОВЕНИЗМИ</vt:lpstr>
      <vt:lpstr>ДИЈАЛЕКТИЗМИ</vt:lpstr>
      <vt:lpstr>НЕОЛОГИЗМИ</vt:lpstr>
      <vt:lpstr>ИНТЕРНАЦИОНАЛИЗМИ</vt:lpstr>
      <vt:lpstr>ТУРЦИЗМИ</vt:lpstr>
      <vt:lpstr>За домашна работа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Marija</dc:creator>
  <cp:lastModifiedBy>Ivanka</cp:lastModifiedBy>
  <cp:revision>42</cp:revision>
  <dcterms:created xsi:type="dcterms:W3CDTF">2014-03-29T06:14:45Z</dcterms:created>
  <dcterms:modified xsi:type="dcterms:W3CDTF">2020-04-10T12:44:09Z</dcterms:modified>
</cp:coreProperties>
</file>