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6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43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6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8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4090680" y="2015640"/>
            <a:ext cx="4324320" cy="345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43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40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 w="15840">
            <a:noFill/>
          </a:ln>
        </p:spPr>
      </p:sp>
      <p:pic>
        <p:nvPicPr>
          <p:cNvPr id="1" name="Picture 6" descr=""/>
          <p:cNvPicPr/>
          <p:nvPr/>
        </p:nvPicPr>
        <p:blipFill>
          <a:blip r:embed="rId2"/>
          <a:srcRect l="0" t="40384" r="0" b="-40384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/>
          <a:p>
            <a:pPr>
              <a:lnSpc>
                <a:spcPct val="100000"/>
              </a:lnSpc>
            </a:pPr>
            <a:r>
              <a:rPr lang="en-US" sz="6600">
                <a:solidFill>
                  <a:srgbClr val="000000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8b8b8b"/>
                </a:solidFill>
                <a:latin typeface="Gill Sans MT"/>
              </a:rPr>
              <a:t>4/4/20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55770B41-7CF2-4291-A81D-3832094B23E0}" type="slidenum">
              <a:rPr lang="en-US" sz="2800">
                <a:solidFill>
                  <a:srgbClr val="b71e42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solidFill>
              <a:srgbClr val="b71e42"/>
            </a:solidFill>
            <a:round/>
          </a:ln>
        </p:spPr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 w="15840">
            <a:noFill/>
          </a:ln>
        </p:spPr>
      </p:sp>
      <p:pic>
        <p:nvPicPr>
          <p:cNvPr id="44" name="Picture 6" descr=""/>
          <p:cNvPicPr/>
          <p:nvPr/>
        </p:nvPicPr>
        <p:blipFill>
          <a:blip r:embed="rId2"/>
          <a:srcRect l="0" t="40384" r="0" b="-40384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5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Gill Sans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Gill Sans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200">
                <a:solidFill>
                  <a:srgbClr val="000000"/>
                </a:solidFill>
                <a:latin typeface="Gill Sans MT"/>
              </a:rPr>
              <a:t>Fifth level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8b8b8b"/>
                </a:solidFill>
                <a:latin typeface="Gill Sans MT"/>
              </a:rPr>
              <a:t>4/4/20</a:t>
            </a:r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0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0FF5C62B-BD6A-4A08-9990-FDFE2801B22C}" type="slidenum">
              <a:rPr lang="en-US" sz="2800">
                <a:solidFill>
                  <a:srgbClr val="b71e42"/>
                </a:solidFill>
                <a:latin typeface="Gill Sans MT"/>
              </a:rPr>
              <a:t>&lt;number&gt;</a:t>
            </a:fld>
            <a:endParaRPr/>
          </a:p>
        </p:txBody>
      </p:sp>
      <p:sp>
        <p:nvSpPr>
          <p:cNvPr id="51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solidFill>
              <a:srgbClr val="b71e42"/>
            </a:solidFill>
            <a:round/>
          </a:ln>
        </p:spPr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417760" y="802440"/>
            <a:ext cx="8636760" cy="2306160"/>
          </a:xfrm>
          <a:prstGeom prst="rect">
            <a:avLst/>
          </a:prstGeom>
        </p:spPr>
        <p:txBody>
          <a:bodyPr bIns="0" anchor="b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Gill Sans MT"/>
              </a:rPr>
              <a:t>ЗБОРОВИ со исто или слично значење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</p:spPr>
        <p:txBody>
          <a:bodyPr tIns="91440" bIns="91440"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Согледај и заклучи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90" name="Table 3"/>
          <p:cNvGraphicFramePr/>
          <p:nvPr/>
        </p:nvGraphicFramePr>
        <p:xfrm>
          <a:off x="2031840" y="2409120"/>
          <a:ext cx="4063680" cy="2957400"/>
        </p:xfrm>
        <a:graphic>
          <a:graphicData uri="http://schemas.openxmlformats.org/drawingml/2006/table">
            <a:tbl>
              <a:tblPr/>
              <a:tblGrid>
                <a:gridCol w="4063680"/>
              </a:tblGrid>
              <a:tr h="29577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>
                          <a:solidFill>
                            <a:srgbClr val="ffffff"/>
                          </a:solidFill>
                          <a:latin typeface="Gill Sans MT"/>
                        </a:rPr>
                        <a:t>ОДИ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1" name="Table 4"/>
          <p:cNvGraphicFramePr/>
          <p:nvPr/>
        </p:nvGraphicFramePr>
        <p:xfrm>
          <a:off x="6095880" y="2409120"/>
          <a:ext cx="4063680" cy="2957400"/>
        </p:xfrm>
        <a:graphic>
          <a:graphicData uri="http://schemas.openxmlformats.org/drawingml/2006/table">
            <a:tbl>
              <a:tblPr/>
              <a:tblGrid>
                <a:gridCol w="4063680"/>
              </a:tblGrid>
              <a:tr h="591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СЕ ДВИЖИ</a:t>
                      </a:r>
                      <a:endParaRPr/>
                    </a:p>
                  </a:txBody>
                  <a:tcPr/>
                </a:tc>
              </a:tr>
              <a:tr h="591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ЧЕКОРИ</a:t>
                      </a:r>
                      <a:endParaRPr/>
                    </a:p>
                  </a:txBody>
                  <a:tcPr/>
                </a:tc>
              </a:tr>
              <a:tr h="591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БРЗА</a:t>
                      </a:r>
                      <a:endParaRPr/>
                    </a:p>
                  </a:txBody>
                  <a:tcPr/>
                </a:tc>
              </a:tr>
              <a:tr h="591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ДОАЃА</a:t>
                      </a:r>
                      <a:endParaRPr/>
                    </a:p>
                  </a:txBody>
                  <a:tcPr/>
                </a:tc>
              </a:tr>
              <a:tr h="591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ТРЧА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СОГЛЕДАЈ И ЗАКЛУЧИ</a:t>
            </a:r>
            <a:endParaRPr/>
          </a:p>
        </p:txBody>
      </p:sp>
      <p:graphicFrame>
        <p:nvGraphicFramePr>
          <p:cNvPr id="93" name="Table 2"/>
          <p:cNvGraphicFramePr/>
          <p:nvPr/>
        </p:nvGraphicFramePr>
        <p:xfrm>
          <a:off x="2075400" y="2016000"/>
          <a:ext cx="4205880" cy="2682720"/>
        </p:xfrm>
        <a:graphic>
          <a:graphicData uri="http://schemas.openxmlformats.org/drawingml/2006/table">
            <a:tbl>
              <a:tblPr/>
              <a:tblGrid>
                <a:gridCol w="4206240"/>
              </a:tblGrid>
              <a:tr h="2683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400">
                          <a:solidFill>
                            <a:srgbClr val="ffffff"/>
                          </a:solidFill>
                          <a:latin typeface="Gill Sans MT"/>
                        </a:rPr>
                        <a:t>КНИГА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Table 3"/>
          <p:cNvGraphicFramePr/>
          <p:nvPr/>
        </p:nvGraphicFramePr>
        <p:xfrm>
          <a:off x="6281640" y="2016000"/>
          <a:ext cx="3871800" cy="2682720"/>
        </p:xfrm>
        <a:graphic>
          <a:graphicData uri="http://schemas.openxmlformats.org/drawingml/2006/table">
            <a:tbl>
              <a:tblPr/>
              <a:tblGrid>
                <a:gridCol w="3872160"/>
              </a:tblGrid>
              <a:tr h="536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ДНЕВНИК</a:t>
                      </a:r>
                      <a:endParaRPr/>
                    </a:p>
                  </a:txBody>
                  <a:tcPr/>
                </a:tc>
              </a:tr>
              <a:tr h="536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УЧБНИК</a:t>
                      </a:r>
                      <a:endParaRPr/>
                    </a:p>
                  </a:txBody>
                  <a:tcPr/>
                </a:tc>
              </a:tr>
              <a:tr h="536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РОМАН</a:t>
                      </a:r>
                      <a:endParaRPr/>
                    </a:p>
                  </a:txBody>
                  <a:tcPr/>
                </a:tc>
              </a:tr>
              <a:tr h="536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СЛИКОВНИЦА</a:t>
                      </a:r>
                      <a:endParaRPr/>
                    </a:p>
                  </a:txBody>
                  <a:tcPr/>
                </a:tc>
              </a:tr>
              <a:tr h="537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РЕЧНИК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527480" y="804600"/>
            <a:ext cx="527040" cy="4035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1451520" y="1836720"/>
            <a:ext cx="9603000" cy="36291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3200">
                <a:solidFill>
                  <a:srgbClr val="000000"/>
                </a:solidFill>
                <a:latin typeface="Gill Sans MT"/>
              </a:rPr>
              <a:t>Зборовите од десната колона иако се различни по форма , имаат исто значење како и зборот со кого се поврзани во табелата зо зборот од левата страна.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3200">
                <a:solidFill>
                  <a:srgbClr val="000000"/>
                </a:solidFill>
                <a:latin typeface="Gill Sans MT"/>
              </a:rPr>
              <a:t>Сите го означуваат поимот ОДЕЊЕ И КНИГА.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3200">
                <a:solidFill>
                  <a:srgbClr val="000000"/>
                </a:solidFill>
                <a:latin typeface="Gill Sans MT"/>
              </a:rPr>
              <a:t>За да постигнеме поголема сликовитост и прецизност  во искажувањето често  користиме различни зборови што имаат ИСТО ИЛИ СЛИЧНО ЗНАЧЕЊЕ.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ПРИМЕНИ ГО НАУЧЕНОТО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За секој збор пронајди по една или повеќе зборови со исто или слично значење и запиши ги во табела.</a:t>
            </a:r>
            <a:endParaRPr/>
          </a:p>
        </p:txBody>
      </p:sp>
      <p:graphicFrame>
        <p:nvGraphicFramePr>
          <p:cNvPr id="101" name="Table 3"/>
          <p:cNvGraphicFramePr/>
          <p:nvPr/>
        </p:nvGraphicFramePr>
        <p:xfrm>
          <a:off x="2031840" y="3180600"/>
          <a:ext cx="8127720" cy="1693440"/>
        </p:xfrm>
        <a:graphic>
          <a:graphicData uri="http://schemas.openxmlformats.org/drawingml/2006/table">
            <a:tbl>
              <a:tblPr/>
              <a:tblGrid>
                <a:gridCol w="1161000"/>
                <a:gridCol w="1161000"/>
                <a:gridCol w="1161000"/>
                <a:gridCol w="1161000"/>
                <a:gridCol w="1161000"/>
                <a:gridCol w="1161000"/>
                <a:gridCol w="1161720"/>
              </a:tblGrid>
              <a:tr h="84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Говори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куќа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улица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весел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обувки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Учител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Gill Sans MT"/>
                        </a:rPr>
                        <a:t>родител</a:t>
                      </a:r>
                      <a:endParaRPr/>
                    </a:p>
                  </a:txBody>
                  <a:tcPr/>
                </a:tc>
              </a:tr>
              <a:tr h="84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кажува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Патики чизми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Gill Sans MT"/>
                        </a:rPr>
                        <a:t>мајка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" name="CustomShape 4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Препиши го следниот текст. Потоа секој збор напишан со сина боја, замени го со збор што има исто или слично значење: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2048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...На исток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осамнуваше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 новото утро. Во цветната градина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трендафилот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 жедно го очекуваше плисокот на сончевите зраци. Низ неговите цветови, како бисерни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зрна, светкаа 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безброј какпки роса.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Ама нивниот живот е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кус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. Со изгревот на сонцето веднаш ќе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изчезнат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. Нечујно. Без </a:t>
            </a:r>
            <a:r>
              <a:rPr lang="en-US" sz="2000">
                <a:solidFill>
                  <a:srgbClr val="ff0000"/>
                </a:solidFill>
                <a:latin typeface="Gill Sans MT"/>
              </a:rPr>
              <a:t>шум</a:t>
            </a:r>
            <a:r>
              <a:rPr lang="en-US" sz="2000">
                <a:solidFill>
                  <a:srgbClr val="000000"/>
                </a:solidFill>
                <a:latin typeface="Gill Sans MT"/>
              </a:rPr>
              <a:t>...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Gill Sans MT"/>
              </a:rPr>
              <a:t>Ви благодарам на вниманието и Ви посакувам успех во учењето!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