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2" r:id="rId2"/>
    <p:sldId id="263" r:id="rId3"/>
    <p:sldId id="264" r:id="rId4"/>
    <p:sldId id="265" r:id="rId5"/>
    <p:sldId id="268" r:id="rId6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4B06D-E615-4858-A927-A1BC0095442A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FE0DA-B16F-4208-9FC5-C64C14F9D98B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49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9FD4-16F5-4AD9-B89D-171F4CDFD75F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9748-765A-4B23-9C91-3F4DCBB17A0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23700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9FD4-16F5-4AD9-B89D-171F4CDFD75F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9748-765A-4B23-9C91-3F4DCBB17A0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88207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9FD4-16F5-4AD9-B89D-171F4CDFD75F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9748-765A-4B23-9C91-3F4DCBB17A0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80433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9FD4-16F5-4AD9-B89D-171F4CDFD75F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9748-765A-4B23-9C91-3F4DCBB17A0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8700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9FD4-16F5-4AD9-B89D-171F4CDFD75F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9748-765A-4B23-9C91-3F4DCBB17A0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54736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9FD4-16F5-4AD9-B89D-171F4CDFD75F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9748-765A-4B23-9C91-3F4DCBB17A0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89111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9FD4-16F5-4AD9-B89D-171F4CDFD75F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9748-765A-4B23-9C91-3F4DCBB17A0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787100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9FD4-16F5-4AD9-B89D-171F4CDFD75F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9748-765A-4B23-9C91-3F4DCBB17A0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55746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9FD4-16F5-4AD9-B89D-171F4CDFD75F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9748-765A-4B23-9C91-3F4DCBB17A0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5651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9FD4-16F5-4AD9-B89D-171F4CDFD75F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9748-765A-4B23-9C91-3F4DCBB17A0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6180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9FD4-16F5-4AD9-B89D-171F4CDFD75F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9748-765A-4B23-9C91-3F4DCBB17A0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8504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29FD4-16F5-4AD9-B89D-171F4CDFD75F}" type="datetimeFigureOut">
              <a:rPr lang="mk-MK" smtClean="0"/>
              <a:pPr/>
              <a:t>16.4.2020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29748-765A-4B23-9C91-3F4DCBB17A0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9997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" y="7466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mk-MK" dirty="0"/>
              <a:t>Поим за неологизми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just"/>
            <a:r>
              <a:rPr lang="mk-MK" dirty="0"/>
              <a:t>Со развојот на човечката цивилизација и комуникацијата меѓу луѓето во светот , во сите јазици,</a:t>
            </a:r>
            <a:r>
              <a:rPr lang="en-US" dirty="0"/>
              <a:t> </a:t>
            </a:r>
            <a:r>
              <a:rPr lang="mk-MK" dirty="0"/>
              <a:t>па и во македонскиот јазик навлегуваат нови зборови и изрази , или пак се создаваат во самиот јазик.</a:t>
            </a:r>
          </a:p>
          <a:p>
            <a:pPr algn="just"/>
            <a:r>
              <a:rPr lang="mk-MK" dirty="0">
                <a:solidFill>
                  <a:srgbClr val="FF0000"/>
                </a:solidFill>
              </a:rPr>
              <a:t>Тие новосоздадени зборови се нарекуваат кованици или неологизми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mk-M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359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2324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mk-MK" dirty="0"/>
              <a:t>Неологизми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pPr algn="just"/>
            <a:r>
              <a:rPr lang="mk-MK" dirty="0">
                <a:solidFill>
                  <a:srgbClr val="FF0000"/>
                </a:solidFill>
              </a:rPr>
              <a:t>Неологизми се новосоздадени зборови кои с</a:t>
            </a:r>
            <a:r>
              <a:rPr lang="en-US" dirty="0">
                <a:solidFill>
                  <a:srgbClr val="FF0000"/>
                </a:solidFill>
              </a:rPr>
              <a:t>è</a:t>
            </a:r>
            <a:r>
              <a:rPr lang="mk-MK" dirty="0">
                <a:solidFill>
                  <a:srgbClr val="FF0000"/>
                </a:solidFill>
              </a:rPr>
              <a:t> уште не навлегле доволно во активниот речник. </a:t>
            </a:r>
          </a:p>
        </p:txBody>
      </p:sp>
    </p:spTree>
    <p:extLst>
      <p:ext uri="{BB962C8B-B14F-4D97-AF65-F5344CB8AC3E}">
        <p14:creationId xmlns:p14="http://schemas.microsoft.com/office/powerpoint/2010/main" val="3084526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mk-MK" b="1" dirty="0"/>
              <a:t>Неологизмите во јазикот навлегуваат на три начини</a:t>
            </a:r>
            <a:r>
              <a:rPr lang="en-US" b="1" dirty="0"/>
              <a:t>:</a:t>
            </a:r>
            <a:endParaRPr lang="mk-M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 fontScale="85000" lnSpcReduction="10000"/>
          </a:bodyPr>
          <a:lstStyle/>
          <a:p>
            <a:pPr algn="just"/>
            <a:r>
              <a:rPr lang="mk-MK" sz="3500" b="1" dirty="0"/>
              <a:t>Со создавање зборови со средства на сопствениот јазик</a:t>
            </a:r>
            <a:r>
              <a:rPr lang="mk-MK" sz="3500" dirty="0"/>
              <a:t> на пр</a:t>
            </a:r>
            <a:r>
              <a:rPr lang="en-US" sz="3500" dirty="0"/>
              <a:t>: </a:t>
            </a:r>
            <a:r>
              <a:rPr lang="mk-MK" sz="3500" b="1" dirty="0">
                <a:solidFill>
                  <a:srgbClr val="FF0000"/>
                </a:solidFill>
              </a:rPr>
              <a:t>вработување, виножито, залез</a:t>
            </a:r>
            <a:r>
              <a:rPr lang="en-US" sz="3500" b="1" dirty="0">
                <a:solidFill>
                  <a:srgbClr val="FF0000"/>
                </a:solidFill>
              </a:rPr>
              <a:t>.</a:t>
            </a:r>
            <a:r>
              <a:rPr lang="mk-MK" sz="3500" b="1" dirty="0">
                <a:solidFill>
                  <a:srgbClr val="FF0000"/>
                </a:solidFill>
              </a:rPr>
              <a:t> </a:t>
            </a:r>
            <a:endParaRPr lang="en-US" sz="3500" b="1" dirty="0">
              <a:solidFill>
                <a:srgbClr val="FF0000"/>
              </a:solidFill>
            </a:endParaRPr>
          </a:p>
          <a:p>
            <a:pPr algn="just"/>
            <a:r>
              <a:rPr lang="mk-MK" sz="3500" b="1" dirty="0"/>
              <a:t>Со прифаќање на туѓи зборови </a:t>
            </a:r>
            <a:r>
              <a:rPr lang="mk-MK" sz="3500" dirty="0"/>
              <a:t>(кога се прифаќа новиот предмет или поим заедно со туѓиот збор) на пр</a:t>
            </a:r>
            <a:r>
              <a:rPr lang="en-US" sz="3500" dirty="0"/>
              <a:t> : </a:t>
            </a:r>
            <a:r>
              <a:rPr lang="mk-MK" sz="3500" b="1" dirty="0">
                <a:solidFill>
                  <a:srgbClr val="FF0000"/>
                </a:solidFill>
              </a:rPr>
              <a:t>видео, миксер, компјутер</a:t>
            </a:r>
            <a:r>
              <a:rPr lang="en-US" sz="3500" b="1" dirty="0">
                <a:solidFill>
                  <a:srgbClr val="FF0000"/>
                </a:solidFill>
              </a:rPr>
              <a:t>.</a:t>
            </a:r>
            <a:endParaRPr lang="mk-MK" sz="3500" b="1" dirty="0"/>
          </a:p>
          <a:p>
            <a:pPr algn="just"/>
            <a:r>
              <a:rPr lang="mk-MK" sz="3500" b="1" dirty="0"/>
              <a:t>Со преосмислување, зборовите добиваат друго значење </a:t>
            </a:r>
            <a:r>
              <a:rPr lang="mk-MK" sz="3500" dirty="0"/>
              <a:t>на пр</a:t>
            </a:r>
            <a:r>
              <a:rPr lang="en-US" sz="3500" dirty="0"/>
              <a:t> : </a:t>
            </a:r>
            <a:r>
              <a:rPr lang="mk-MK" sz="3500" dirty="0">
                <a:solidFill>
                  <a:srgbClr val="FF0000"/>
                </a:solidFill>
              </a:rPr>
              <a:t>пајак </a:t>
            </a:r>
            <a:r>
              <a:rPr lang="mk-MK" sz="3500" dirty="0"/>
              <a:t>(превозно средство), </a:t>
            </a:r>
            <a:r>
              <a:rPr lang="mk-MK" sz="3500" b="1" dirty="0">
                <a:solidFill>
                  <a:srgbClr val="FF0000"/>
                </a:solidFill>
              </a:rPr>
              <a:t>глувче</a:t>
            </a:r>
            <a:r>
              <a:rPr lang="mk-MK" sz="3500" b="1" dirty="0"/>
              <a:t>  </a:t>
            </a:r>
            <a:r>
              <a:rPr lang="mk-MK" sz="3500" dirty="0"/>
              <a:t>(кај компјутерот) </a:t>
            </a:r>
            <a:r>
              <a:rPr lang="mk-MK" sz="3500" b="1" dirty="0">
                <a:solidFill>
                  <a:srgbClr val="FF0000"/>
                </a:solidFill>
              </a:rPr>
              <a:t>порта </a:t>
            </a:r>
            <a:r>
              <a:rPr lang="en-US" sz="3500" dirty="0"/>
              <a:t>(</a:t>
            </a:r>
            <a:r>
              <a:rPr lang="mk-MK" sz="3500" dirty="0"/>
              <a:t>низа од згради).</a:t>
            </a:r>
          </a:p>
          <a:p>
            <a:pPr algn="just"/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415014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mk-MK" dirty="0"/>
              <a:t>Прошири ги знаењата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pPr algn="just"/>
            <a:r>
              <a:rPr lang="mk-MK" dirty="0"/>
              <a:t>Препишете ги примерите–неологизмите од од учебникот стр. 120!</a:t>
            </a:r>
          </a:p>
        </p:txBody>
      </p:sp>
    </p:spTree>
    <p:extLst>
      <p:ext uri="{BB962C8B-B14F-4D97-AF65-F5344CB8AC3E}">
        <p14:creationId xmlns:p14="http://schemas.microsoft.com/office/powerpoint/2010/main" val="1535502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mk-MK" dirty="0"/>
              <a:t>За домашна работа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dirty="0"/>
              <a:t>Одбери една вежба од учебникот на стр. 120/121 од делот Проверете ги знаењата  и изработи ја, а потоа испрати ја на мојот е маил</a:t>
            </a:r>
          </a:p>
        </p:txBody>
      </p:sp>
    </p:spTree>
    <p:extLst>
      <p:ext uri="{BB962C8B-B14F-4D97-AF65-F5344CB8AC3E}">
        <p14:creationId xmlns:p14="http://schemas.microsoft.com/office/powerpoint/2010/main" val="3674078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</TotalTime>
  <Words>185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Поим за неологизми</vt:lpstr>
      <vt:lpstr>Неологизми</vt:lpstr>
      <vt:lpstr>Неологизмите во јазикот навлегуваат на три начини:</vt:lpstr>
      <vt:lpstr>Прошири ги знаењата</vt:lpstr>
      <vt:lpstr>За домашна работа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Marija</dc:creator>
  <cp:lastModifiedBy>Ruzica Dimoska</cp:lastModifiedBy>
  <cp:revision>48</cp:revision>
  <dcterms:created xsi:type="dcterms:W3CDTF">2014-03-29T06:14:45Z</dcterms:created>
  <dcterms:modified xsi:type="dcterms:W3CDTF">2020-04-16T12:41:53Z</dcterms:modified>
</cp:coreProperties>
</file>