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70" r:id="rId11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4B06D-E615-4858-A927-A1BC0095442A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FE0DA-B16F-4208-9FC5-C64C14F9D98B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FE0DA-B16F-4208-9FC5-C64C14F9D98B}" type="slidenum">
              <a:rPr lang="mk-MK" smtClean="0"/>
              <a:pPr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26130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3700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8207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0433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8700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4736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9111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8710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5746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5651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180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504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9997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2601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Употреба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на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интерпункциски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знаци</a:t>
            </a:r>
            <a:r>
              <a:rPr lang="en-US" sz="2400" b="1" dirty="0">
                <a:solidFill>
                  <a:schemeClr val="tx1"/>
                </a:solidFill>
              </a:rPr>
              <a:t> : </a:t>
            </a:r>
            <a:r>
              <a:rPr lang="en-US" sz="2400" b="1" dirty="0" err="1">
                <a:solidFill>
                  <a:schemeClr val="tx1"/>
                </a:solidFill>
              </a:rPr>
              <a:t>заграда</a:t>
            </a:r>
            <a:r>
              <a:rPr lang="en-US" sz="2400" b="1" dirty="0">
                <a:solidFill>
                  <a:schemeClr val="tx1"/>
                </a:solidFill>
              </a:rPr>
              <a:t>,  </a:t>
            </a:r>
            <a:r>
              <a:rPr lang="en-US" sz="2400" b="1" dirty="0" err="1">
                <a:solidFill>
                  <a:schemeClr val="tx1"/>
                </a:solidFill>
              </a:rPr>
              <a:t>црта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тире</a:t>
            </a:r>
            <a:r>
              <a:rPr lang="en-US" sz="2400" b="1" dirty="0">
                <a:solidFill>
                  <a:schemeClr val="tx1"/>
                </a:solidFill>
              </a:rPr>
              <a:t>) и </a:t>
            </a:r>
            <a:r>
              <a:rPr lang="en-US" sz="2400" b="1" dirty="0" err="1">
                <a:solidFill>
                  <a:schemeClr val="tx1"/>
                </a:solidFill>
              </a:rPr>
              <a:t>цртичка</a:t>
            </a:r>
            <a:r>
              <a:rPr lang="mk-MK" sz="2400" b="1" dirty="0">
                <a:solidFill>
                  <a:schemeClr val="tx1"/>
                </a:solidFill>
              </a:rPr>
              <a:t>)</a:t>
            </a:r>
            <a:r>
              <a:rPr lang="mk-MK" sz="2400" dirty="0">
                <a:solidFill>
                  <a:schemeClr val="tx1"/>
                </a:solidFill>
              </a:rPr>
              <a:t> </a:t>
            </a:r>
            <a:r>
              <a:rPr lang="mk-MK" sz="2400" b="1" dirty="0">
                <a:solidFill>
                  <a:schemeClr val="tx1"/>
                </a:solidFill>
              </a:rPr>
              <a:t>и правописни знаци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sвездичка</a:t>
            </a:r>
            <a:r>
              <a:rPr lang="bs-Cyrl-BA" sz="2400" b="1" dirty="0">
                <a:solidFill>
                  <a:schemeClr val="tx1"/>
                </a:solidFill>
              </a:rPr>
              <a:t> и 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апостроф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загради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црта</a:t>
            </a:r>
            <a:r>
              <a:rPr lang="en-US" sz="2400" b="1" dirty="0">
                <a:solidFill>
                  <a:schemeClr val="tx1"/>
                </a:solidFill>
              </a:rPr>
              <a:t> и </a:t>
            </a:r>
            <a:r>
              <a:rPr lang="en-US" sz="2400" b="1" dirty="0" err="1">
                <a:solidFill>
                  <a:schemeClr val="tx1"/>
                </a:solidFill>
              </a:rPr>
              <a:t>цртичка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како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правописни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знаци</a:t>
            </a:r>
            <a:r>
              <a:rPr lang="en-US" sz="2400" b="1" dirty="0">
                <a:solidFill>
                  <a:schemeClr val="tx1"/>
                </a:solidFill>
              </a:rPr>
              <a:t>) </a:t>
            </a:r>
            <a:endParaRPr lang="mk-MK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dirty="0">
                <a:solidFill>
                  <a:srgbClr val="FF0000"/>
                </a:solidFill>
              </a:rPr>
              <a:t>Интерпункциски знаци</a:t>
            </a:r>
            <a:endParaRPr lang="en-US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buNone/>
            </a:pPr>
            <a:r>
              <a:rPr lang="mk-MK" dirty="0">
                <a:solidFill>
                  <a:srgbClr val="FF0000"/>
                </a:solidFill>
              </a:rPr>
              <a:t>Тие се дел од нашето писмо; со нив се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dirty="0">
                <a:solidFill>
                  <a:srgbClr val="FF0000"/>
                </a:solidFill>
              </a:rPr>
              <a:t>означуваат речениците и деловите во нив, паузите, интонацијата.</a:t>
            </a:r>
            <a:endParaRPr lang="en-US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01246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k-MK" sz="2800" dirty="0"/>
              <a:t>За домашна работа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400" dirty="0"/>
              <a:t>Прочитајте и други примери за интерпункциски и правописни знаци што ги учевте денес. Домашната не треба да ја испратите на мојот е маил.</a:t>
            </a:r>
            <a:endParaRPr lang="en-US" sz="2400" dirty="0"/>
          </a:p>
          <a:p>
            <a:pPr marL="0" indent="0">
              <a:buNone/>
            </a:pP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297486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0709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k-MK" sz="3600" b="1" dirty="0"/>
              <a:t>З а г р а д и  </a:t>
            </a:r>
            <a:r>
              <a:rPr lang="mk-MK" sz="3600" dirty="0"/>
              <a:t>(како интерпункциски знак)</a:t>
            </a:r>
            <a:endParaRPr lang="mk-MK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mk-MK" b="1" dirty="0"/>
              <a:t>1. Во заграда се ставаат дополнителни објаснувања, забелешки.</a:t>
            </a:r>
            <a:endParaRPr lang="en-US" b="1" dirty="0"/>
          </a:p>
          <a:p>
            <a:pPr marL="0" indent="0">
              <a:buNone/>
            </a:pPr>
            <a:r>
              <a:rPr lang="mk-MK" dirty="0"/>
              <a:t>  - Еден ден (мислам беше сабота) сите бевме викнати на интервју. </a:t>
            </a:r>
            <a:endParaRPr lang="en-US" dirty="0"/>
          </a:p>
          <a:p>
            <a:pPr marL="0" indent="0">
              <a:buNone/>
            </a:pPr>
            <a:r>
              <a:rPr lang="mk-MK" dirty="0"/>
              <a:t> - Шапкарев собирал песни (најдолгата песна за Кузман Капидан ја запишал  тој), приказни, гатанки и сл.</a:t>
            </a:r>
            <a:endParaRPr lang="en-US" dirty="0"/>
          </a:p>
          <a:p>
            <a:pPr marL="0" indent="0">
              <a:buNone/>
            </a:pPr>
            <a:r>
              <a:rPr lang="mk-MK" b="1" dirty="0"/>
              <a:t>2. По некој цитат, во заграда се пишуваат некои податоци.</a:t>
            </a:r>
            <a:endParaRPr lang="en-US" b="1" dirty="0"/>
          </a:p>
          <a:p>
            <a:pPr marL="0" indent="0">
              <a:buNone/>
            </a:pPr>
            <a:r>
              <a:rPr lang="mk-MK" dirty="0"/>
              <a:t>  - „Во централното македонцко наречије, меѓу другото, се имат таквија фонетични особини кои кај шчо се имаат сочуано, преминуваат во </a:t>
            </a:r>
            <a:r>
              <a:rPr lang="mk-MK" b="1" dirty="0"/>
              <a:t>ό</a:t>
            </a:r>
            <a:r>
              <a:rPr lang="mk-MK" dirty="0"/>
              <a:t> и </a:t>
            </a:r>
            <a:r>
              <a:rPr lang="mk-MK" b="1" dirty="0"/>
              <a:t>е</a:t>
            </a:r>
            <a:r>
              <a:rPr lang="mk-MK" dirty="0"/>
              <a:t>...“ </a:t>
            </a:r>
            <a:endParaRPr lang="en-US" dirty="0"/>
          </a:p>
          <a:p>
            <a:pPr marL="0" indent="0">
              <a:buNone/>
            </a:pPr>
            <a:r>
              <a:rPr lang="mk-MK" dirty="0"/>
              <a:t> (Стр. 110 од книгата „За македонцките работи“, од Крсте Петков Мисирков,  (  Софија 1903 г.)</a:t>
            </a:r>
            <a:endParaRPr lang="en-US" dirty="0"/>
          </a:p>
          <a:p>
            <a:pPr marL="0" indent="0">
              <a:buNone/>
            </a:pPr>
            <a:r>
              <a:rPr lang="mk-MK" b="1" dirty="0"/>
              <a:t>3. Во заграда се ставаат објаснувањата во драмските текстови.</a:t>
            </a:r>
          </a:p>
          <a:p>
            <a:pPr>
              <a:buFontTx/>
              <a:buChar char="-"/>
            </a:pPr>
            <a:r>
              <a:rPr lang="mk-MK" dirty="0"/>
              <a:t>Водителот (чека да се стивне аплаузот): Добровечер, драги гости. </a:t>
            </a:r>
          </a:p>
          <a:p>
            <a:pPr marL="0" indent="0">
              <a:buNone/>
            </a:pPr>
            <a:r>
              <a:rPr lang="mk-MK" dirty="0"/>
              <a:t>Ви  благодариме што ни укажавте чест со Вашето присуство. (Аплауз).</a:t>
            </a:r>
            <a:endParaRPr lang="en-US" dirty="0"/>
          </a:p>
          <a:p>
            <a:pPr marL="0" indent="0">
              <a:buNone/>
            </a:pPr>
            <a:r>
              <a:rPr lang="mk-MK" b="1" dirty="0"/>
              <a:t> </a:t>
            </a:r>
            <a:endParaRPr lang="en-US" dirty="0"/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34398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k-MK" b="1" dirty="0"/>
              <a:t>Интерпункциски знак црта (_)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sz="2900" b="1"/>
              <a:t>1. </a:t>
            </a:r>
            <a:r>
              <a:rPr lang="mk-MK" sz="2900" b="1"/>
              <a:t>За </a:t>
            </a:r>
            <a:r>
              <a:rPr lang="mk-MK" sz="2900" b="1" dirty="0"/>
              <a:t>дијалог, место наводници, во текстовите се користи црта.</a:t>
            </a:r>
            <a:endParaRPr lang="en-US" sz="2900" b="1" dirty="0"/>
          </a:p>
          <a:p>
            <a:pPr marL="0" indent="0">
              <a:buNone/>
            </a:pPr>
            <a:r>
              <a:rPr lang="mk-MK" dirty="0"/>
              <a:t>    - Кога ќе правиме писмена? – праша Борче.</a:t>
            </a:r>
            <a:endParaRPr lang="en-US" dirty="0"/>
          </a:p>
          <a:p>
            <a:pPr marL="0" indent="0">
              <a:buNone/>
            </a:pPr>
            <a:r>
              <a:rPr lang="mk-MK" dirty="0"/>
              <a:t>    - Не знам точно. Ќе ја прашаме наставничката, важи? – одговори Миле.</a:t>
            </a:r>
            <a:endParaRPr lang="en-US" dirty="0"/>
          </a:p>
          <a:p>
            <a:pPr marL="0" indent="0">
              <a:buNone/>
            </a:pPr>
            <a:r>
              <a:rPr lang="mk-MK" b="1" dirty="0"/>
              <a:t>2. Во вметнати реченици се користат запирки или загради, но може да се примени и  црта.</a:t>
            </a:r>
            <a:endParaRPr lang="en-US" b="1" dirty="0"/>
          </a:p>
          <a:p>
            <a:pPr marL="0" indent="0">
              <a:buNone/>
            </a:pPr>
            <a:r>
              <a:rPr lang="mk-MK" dirty="0"/>
              <a:t>Разговаравме – со чести прекини – речиси два часа.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mk-MK" b="1" dirty="0"/>
              <a:t>Пред збор, израз, кои сакаме да ги нагласиме.</a:t>
            </a:r>
            <a:endParaRPr lang="en-US" b="1" dirty="0"/>
          </a:p>
          <a:p>
            <a:pPr marL="0" indent="0">
              <a:buNone/>
            </a:pPr>
            <a:r>
              <a:rPr lang="mk-MK" dirty="0"/>
              <a:t> - Каде и да погледнам – само планини се извишиле.</a:t>
            </a:r>
            <a:endParaRPr lang="en-US" dirty="0"/>
          </a:p>
          <a:p>
            <a:pPr marL="0" indent="0">
              <a:buNone/>
            </a:pPr>
            <a:r>
              <a:rPr lang="mk-MK" b="1" dirty="0"/>
              <a:t> </a:t>
            </a:r>
            <a:r>
              <a:rPr lang="en-US" b="1" dirty="0"/>
              <a:t>4</a:t>
            </a:r>
            <a:r>
              <a:rPr lang="mk-MK" b="1" dirty="0"/>
              <a:t>. Пред збор кој го опфаќа претходното набројување. </a:t>
            </a:r>
            <a:r>
              <a:rPr lang="mk-MK" dirty="0"/>
              <a:t> </a:t>
            </a:r>
            <a:endParaRPr lang="en-US" dirty="0"/>
          </a:p>
          <a:p>
            <a:pPr marL="0" indent="0">
              <a:buNone/>
            </a:pPr>
            <a:r>
              <a:rPr lang="mk-MK" dirty="0"/>
              <a:t>- Страдања, тага, плач, смрт – ете тоа го носи војната.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mk-MK" b="1" dirty="0"/>
              <a:t>За да се покаже дека реченицата завршува спротивно од очекуваното.</a:t>
            </a:r>
            <a:endParaRPr lang="en-US" b="1" dirty="0"/>
          </a:p>
          <a:p>
            <a:pPr marL="0" indent="0">
              <a:buNone/>
            </a:pPr>
            <a:r>
              <a:rPr lang="mk-MK" dirty="0"/>
              <a:t> - Среќна влегува да ја каже веста – дома немаше никого.</a:t>
            </a:r>
            <a:endParaRPr lang="en-US" dirty="0"/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17479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k-MK" b="1" dirty="0"/>
              <a:t>Интерпункциски знак цртичка (-)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b="1" dirty="0"/>
              <a:t>1. </a:t>
            </a:r>
            <a:r>
              <a:rPr lang="en-US" b="1" dirty="0" err="1"/>
              <a:t>Помеѓу</a:t>
            </a:r>
            <a:r>
              <a:rPr lang="en-US" b="1" dirty="0"/>
              <a:t> </a:t>
            </a:r>
            <a:r>
              <a:rPr lang="en-US" b="1" dirty="0" err="1"/>
              <a:t>двојни</a:t>
            </a:r>
            <a:r>
              <a:rPr lang="en-US" b="1" dirty="0"/>
              <a:t> </a:t>
            </a:r>
            <a:r>
              <a:rPr lang="en-US" b="1" dirty="0" err="1"/>
              <a:t>презимиња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пишува</a:t>
            </a:r>
            <a:r>
              <a:rPr lang="en-US" b="1" dirty="0"/>
              <a:t> </a:t>
            </a:r>
            <a:r>
              <a:rPr lang="en-US" b="1" dirty="0" err="1"/>
              <a:t>цртичка</a:t>
            </a:r>
            <a:r>
              <a:rPr lang="en-US" b="1" dirty="0"/>
              <a:t>.</a:t>
            </a:r>
            <a:br>
              <a:rPr lang="en-US" dirty="0"/>
            </a:br>
            <a:r>
              <a:rPr lang="en-US" dirty="0" err="1"/>
              <a:t>МаријаМатовска-Стојановска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mk-MK" b="1" dirty="0"/>
              <a:t>2. </a:t>
            </a:r>
            <a:r>
              <a:rPr lang="en-US" b="1" dirty="0" err="1"/>
              <a:t>При</a:t>
            </a:r>
            <a:r>
              <a:rPr lang="en-US" b="1" dirty="0"/>
              <a:t> </a:t>
            </a:r>
            <a:r>
              <a:rPr lang="en-US" b="1" dirty="0" err="1"/>
              <a:t>префрлување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зборовите</a:t>
            </a:r>
            <a:r>
              <a:rPr lang="en-US" b="1" dirty="0"/>
              <a:t> </a:t>
            </a:r>
            <a:r>
              <a:rPr lang="en-US" b="1" dirty="0" err="1"/>
              <a:t>во</a:t>
            </a:r>
            <a:r>
              <a:rPr lang="en-US" b="1" dirty="0"/>
              <a:t> </a:t>
            </a:r>
            <a:r>
              <a:rPr lang="en-US" b="1" dirty="0" err="1"/>
              <a:t>друг</a:t>
            </a:r>
            <a:r>
              <a:rPr lang="en-US" b="1" dirty="0"/>
              <a:t> </a:t>
            </a:r>
            <a:r>
              <a:rPr lang="en-US" b="1" dirty="0" err="1"/>
              <a:t>ред</a:t>
            </a:r>
            <a:r>
              <a:rPr lang="en-US" b="1" dirty="0"/>
              <a:t>, </a:t>
            </a:r>
            <a:r>
              <a:rPr lang="en-US" b="1" dirty="0" err="1"/>
              <a:t>пишуваме</a:t>
            </a:r>
            <a:r>
              <a:rPr lang="en-US" b="1" dirty="0"/>
              <a:t> </a:t>
            </a:r>
            <a:r>
              <a:rPr lang="en-US" b="1" dirty="0" err="1"/>
              <a:t>цртичка</a:t>
            </a:r>
            <a:r>
              <a:rPr lang="en-US" b="1" dirty="0"/>
              <a:t>.</a:t>
            </a:r>
          </a:p>
          <a:p>
            <a:pPr marL="0" indent="0" algn="just">
              <a:buNone/>
            </a:pPr>
            <a:r>
              <a:rPr lang="mk-MK" dirty="0"/>
              <a:t>Уче-     до-       потеш-     училиш-    полес-</a:t>
            </a:r>
          </a:p>
          <a:p>
            <a:pPr marL="0" indent="0" algn="just">
              <a:buNone/>
            </a:pPr>
            <a:r>
              <a:rPr lang="mk-MK" dirty="0"/>
              <a:t>ње       ма         ко              те               но</a:t>
            </a:r>
          </a:p>
          <a:p>
            <a:pPr marL="0" indent="0" algn="just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59707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k-MK" b="1" dirty="0">
                <a:solidFill>
                  <a:srgbClr val="FF0000"/>
                </a:solidFill>
              </a:rPr>
              <a:t>Правописни знаци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k-MK" dirty="0">
                <a:solidFill>
                  <a:srgbClr val="FF0000"/>
                </a:solidFill>
              </a:rPr>
              <a:t>Тие се дел од нашето писмо; со нив се означуваат речениците и деловите во нив, паузите, интонацијата.</a:t>
            </a:r>
            <a:endParaRPr lang="en-US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51035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marL="0" indent="0">
              <a:buNone/>
            </a:pPr>
            <a:r>
              <a:rPr lang="mk-MK" dirty="0"/>
              <a:t>1. Да се означи друга форма на  збор: спом(е)нува, помош(ник).</a:t>
            </a:r>
            <a:endParaRPr lang="en-US" dirty="0"/>
          </a:p>
          <a:p>
            <a:pPr marL="0" indent="0">
              <a:buNone/>
            </a:pPr>
            <a:r>
              <a:rPr lang="mk-MK" dirty="0"/>
              <a:t>2. Втор дел од заградата зад цифри и букви: 1), 2), 3); а), б), в)</a:t>
            </a:r>
            <a:endParaRPr lang="en-US" dirty="0"/>
          </a:p>
          <a:p>
            <a:pPr marL="0" indent="0" algn="just">
              <a:buNone/>
            </a:pPr>
            <a:endParaRPr lang="mk-MK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4000" b="1" dirty="0">
                <a:solidFill>
                  <a:schemeClr val="tx1"/>
                </a:solidFill>
              </a:rPr>
              <a:t>Загради</a:t>
            </a:r>
            <a:r>
              <a:rPr lang="mk-MK" sz="4000" dirty="0">
                <a:solidFill>
                  <a:schemeClr val="tx1"/>
                </a:solidFill>
              </a:rPr>
              <a:t> (како правописен знак)</a:t>
            </a:r>
          </a:p>
        </p:txBody>
      </p:sp>
    </p:spTree>
    <p:extLst>
      <p:ext uri="{BB962C8B-B14F-4D97-AF65-F5344CB8AC3E}">
        <p14:creationId xmlns:p14="http://schemas.microsoft.com/office/powerpoint/2010/main" val="308452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k-MK" b="1" dirty="0">
                <a:solidFill>
                  <a:srgbClr val="002060"/>
                </a:solidFill>
              </a:rPr>
              <a:t>Црта (како правописен знак) (_)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mk-MK" b="1" dirty="0"/>
              <a:t>1</a:t>
            </a:r>
            <a:r>
              <a:rPr lang="en-US" dirty="0"/>
              <a:t>   </a:t>
            </a:r>
            <a:r>
              <a:rPr lang="mk-MK" b="1" dirty="0"/>
              <a:t>Меѓу два броја наместо предлогот до </a:t>
            </a:r>
            <a:endParaRPr lang="en-US" b="1" dirty="0"/>
          </a:p>
          <a:p>
            <a:r>
              <a:rPr lang="mk-MK" dirty="0"/>
              <a:t>Константин Миладинов (1830-1862)</a:t>
            </a:r>
            <a:endParaRPr lang="en-US" dirty="0"/>
          </a:p>
          <a:p>
            <a:r>
              <a:rPr lang="mk-MK" dirty="0"/>
              <a:t>Човекот имаше 30-35 години.</a:t>
            </a:r>
            <a:endParaRPr lang="en-US" dirty="0"/>
          </a:p>
          <a:p>
            <a:pPr marL="0" indent="0">
              <a:buNone/>
            </a:pPr>
            <a:r>
              <a:rPr lang="mk-MK" b="1" dirty="0"/>
              <a:t>2.</a:t>
            </a:r>
            <a:r>
              <a:rPr lang="en-US" b="1" dirty="0"/>
              <a:t> </a:t>
            </a:r>
            <a:r>
              <a:rPr lang="mk-MK" b="1" dirty="0"/>
              <a:t>Да се означи растојание меѓу две и повеќе места или правецот на движење</a:t>
            </a:r>
            <a:endParaRPr lang="en-US" b="1" dirty="0"/>
          </a:p>
          <a:p>
            <a:r>
              <a:rPr lang="mk-MK" dirty="0"/>
              <a:t>Прекинато е движењето на патот Битола-Охрид)</a:t>
            </a:r>
            <a:endParaRPr lang="en-US" dirty="0"/>
          </a:p>
          <a:p>
            <a:pPr marL="0" indent="0">
              <a:buNone/>
            </a:pPr>
            <a:r>
              <a:rPr lang="mk-MK" dirty="0"/>
              <a:t>3.</a:t>
            </a:r>
            <a:r>
              <a:rPr lang="en-US" dirty="0"/>
              <a:t> </a:t>
            </a:r>
            <a:r>
              <a:rPr lang="mk-MK" dirty="0"/>
              <a:t>Две имиња тесно сврзани во еден поим</a:t>
            </a:r>
            <a:endParaRPr lang="en-US" dirty="0"/>
          </a:p>
          <a:p>
            <a:r>
              <a:rPr lang="mk-MK" dirty="0"/>
              <a:t>Натпреварот Победа-Работнички</a:t>
            </a:r>
            <a:endParaRPr lang="en-US" dirty="0"/>
          </a:p>
          <a:p>
            <a:r>
              <a:rPr lang="mk-MK" dirty="0"/>
              <a:t>Дуетот Сариевски -Николова </a:t>
            </a:r>
            <a:endParaRPr lang="en-US" dirty="0"/>
          </a:p>
          <a:p>
            <a:pPr marL="0" indent="0" algn="just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1501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mk-MK" b="1" dirty="0"/>
              <a:t>Ѕвездичка</a:t>
            </a:r>
            <a:r>
              <a:rPr lang="mk-MK" dirty="0"/>
              <a:t> (Таа е правописен знак.)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marL="0" indent="0">
              <a:buNone/>
            </a:pPr>
            <a:r>
              <a:rPr lang="mk-MK" dirty="0"/>
              <a:t>1. Во текст за да се објасни збор, некој став или сл.</a:t>
            </a:r>
            <a:endParaRPr lang="en-US" dirty="0"/>
          </a:p>
          <a:p>
            <a:r>
              <a:rPr lang="mk-MK" dirty="0"/>
              <a:t>       „Покрај огништето се наоѓаше маша, дрвено триножно столче крај кое  дремеше старата мачка...“ (маша – направа за жар во печка).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mk-M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k-MK" sz="2800" b="1" dirty="0"/>
              <a:t>Апостроф</a:t>
            </a:r>
            <a:r>
              <a:rPr lang="mk-MK" sz="2800" dirty="0"/>
              <a:t> (Тоа е правописен знак.)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400" dirty="0"/>
              <a:t>1. Да се означи отсуство на глас во збор: г`удри, ќ`идам, с`нце.</a:t>
            </a:r>
            <a:endParaRPr lang="en-US" sz="2400" dirty="0"/>
          </a:p>
          <a:p>
            <a:pPr marL="0" indent="0">
              <a:buNone/>
            </a:pPr>
            <a:r>
              <a:rPr lang="mk-MK" sz="2400" dirty="0"/>
              <a:t> 2. Слоговното </a:t>
            </a:r>
            <a:r>
              <a:rPr lang="mk-MK" sz="2400" b="1" dirty="0"/>
              <a:t>р</a:t>
            </a:r>
            <a:r>
              <a:rPr lang="mk-MK" sz="2400" dirty="0"/>
              <a:t> на почеток на збор: </a:t>
            </a:r>
            <a:endParaRPr lang="en-US" sz="2400" dirty="0"/>
          </a:p>
          <a:p>
            <a:pPr marL="0" indent="0">
              <a:buNone/>
            </a:pPr>
            <a:r>
              <a:rPr lang="mk-MK" sz="2400" dirty="0"/>
              <a:t>`рж, `рѓа, </a:t>
            </a:r>
            <a:r>
              <a:rPr lang="en-US" sz="2400" dirty="0"/>
              <a:t>.</a:t>
            </a:r>
            <a:r>
              <a:rPr lang="mk-MK" sz="2400" dirty="0"/>
              <a:t>`рскот.</a:t>
            </a:r>
            <a:endParaRPr lang="en-US" sz="2400" dirty="0"/>
          </a:p>
          <a:p>
            <a:pPr marL="0" indent="0">
              <a:buNone/>
            </a:pP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367407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666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Употреба на интерпункциски знаци : заграда,  црта (тире) и цртичка) и правописни знаци: sвездичка и  апостроф (загради, црта и цртичка како правописни знаци) </vt:lpstr>
      <vt:lpstr>З а г р а д и  (како интерпункциски знак)</vt:lpstr>
      <vt:lpstr>Интерпункциски знак црта (_)</vt:lpstr>
      <vt:lpstr>Интерпункциски знак цртичка (-)</vt:lpstr>
      <vt:lpstr>Правописни знаци</vt:lpstr>
      <vt:lpstr>Загради (како правописен знак)</vt:lpstr>
      <vt:lpstr>Црта (како правописен знак) (_)</vt:lpstr>
      <vt:lpstr>Ѕвездичка (Таа е правописен знак.)</vt:lpstr>
      <vt:lpstr>Апостроф (Тоа е правописен знак.)</vt:lpstr>
      <vt:lpstr>За домашна работа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</dc:creator>
  <cp:lastModifiedBy>Ruzica Dimoska</cp:lastModifiedBy>
  <cp:revision>47</cp:revision>
  <dcterms:created xsi:type="dcterms:W3CDTF">2014-03-29T06:14:45Z</dcterms:created>
  <dcterms:modified xsi:type="dcterms:W3CDTF">2020-04-16T12:41:20Z</dcterms:modified>
</cp:coreProperties>
</file>