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9.png" ContentType="image/png"/>
  <Override PartName="/ppt/media/image17.png" ContentType="image/png"/>
  <Override PartName="/ppt/media/image14.png" ContentType="image/png"/>
  <Override PartName="/ppt/media/image16.png" ContentType="image/png"/>
  <Override PartName="/ppt/media/image13.png" ContentType="image/png"/>
  <Override PartName="/ppt/media/image10.png" ContentType="image/png"/>
  <Override PartName="/ppt/media/image9.png" ContentType="image/png"/>
  <Override PartName="/ppt/media/image15.png" ContentType="image/png"/>
  <Override PartName="/ppt/media/image8.png" ContentType="image/png"/>
  <Override PartName="/ppt/media/image7.jpeg" ContentType="image/jpeg"/>
  <Override PartName="/ppt/media/image5.png" ContentType="image/png"/>
  <Override PartName="/ppt/media/image12.jpeg" ContentType="image/jpeg"/>
  <Override PartName="/ppt/media/image18.png" ContentType="image/png"/>
  <Override PartName="/ppt/media/image4.png" ContentType="image/png"/>
  <Override PartName="/ppt/media/image6.jpeg" ContentType="image/jpeg"/>
  <Override PartName="/ppt/media/image3.png" ContentType="image/png"/>
  <Override PartName="/ppt/media/image2.png" ContentType="image/png"/>
  <Override PartName="/ppt/media/image1.png" ContentType="image/png"/>
  <Override PartName="/ppt/media/image1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4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9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 flipH="1">
            <a:off x="11275920" y="2963160"/>
            <a:ext cx="912600" cy="91296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1" name="Line 2"/>
          <p:cNvSpPr/>
          <p:nvPr/>
        </p:nvSpPr>
        <p:spPr>
          <a:xfrm flipH="1">
            <a:off x="9206640" y="3190320"/>
            <a:ext cx="2981880" cy="298188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2" name="Line 3"/>
          <p:cNvSpPr/>
          <p:nvPr/>
        </p:nvSpPr>
        <p:spPr>
          <a:xfrm flipH="1">
            <a:off x="10292040" y="3285000"/>
            <a:ext cx="1896480" cy="189648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3" name="Line 4"/>
          <p:cNvSpPr/>
          <p:nvPr/>
        </p:nvSpPr>
        <p:spPr>
          <a:xfrm flipH="1">
            <a:off x="10442880" y="3130920"/>
            <a:ext cx="1745640" cy="1745640"/>
          </a:xfrm>
          <a:prstGeom prst="line">
            <a:avLst/>
          </a:prstGeom>
          <a:ln w="28440">
            <a:solidFill>
              <a:srgbClr val="ffffff"/>
            </a:solidFill>
            <a:round/>
          </a:ln>
        </p:spPr>
      </p:sp>
      <p:sp>
        <p:nvSpPr>
          <p:cNvPr id="4" name="Line 5"/>
          <p:cNvSpPr/>
          <p:nvPr/>
        </p:nvSpPr>
        <p:spPr>
          <a:xfrm flipH="1">
            <a:off x="10918800" y="3682800"/>
            <a:ext cx="1269720" cy="1270080"/>
          </a:xfrm>
          <a:prstGeom prst="line">
            <a:avLst/>
          </a:prstGeom>
          <a:ln w="28440">
            <a:solidFill>
              <a:srgbClr val="ffffff"/>
            </a:solidFill>
            <a:round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4800">
                <a:solidFill>
                  <a:srgbClr val="ffffff"/>
                </a:solidFill>
                <a:latin typeface="Century Gothic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000">
                <a:solidFill>
                  <a:srgbClr val="293e05"/>
                </a:solidFill>
                <a:latin typeface="Century Gothic"/>
              </a:rPr>
              <a:t>5/2/20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73951EA-93AB-4666-A228-E3BFD5350E14}" type="slidenum">
              <a:rPr lang="en-US" sz="3200">
                <a:solidFill>
                  <a:srgbClr val="293e05"/>
                </a:solidFill>
                <a:latin typeface="Century Gothic"/>
              </a:rPr>
              <a:t>&lt;number&gt;</a:t>
            </a:fld>
            <a:endParaRPr/>
          </a:p>
        </p:txBody>
      </p:sp>
      <p:sp>
        <p:nvSpPr>
          <p:cNvPr id="9" name="Line 10"/>
          <p:cNvSpPr/>
          <p:nvPr/>
        </p:nvSpPr>
        <p:spPr>
          <a:xfrm flipH="1">
            <a:off x="8227800" y="8280"/>
            <a:ext cx="3809880" cy="3809880"/>
          </a:xfrm>
          <a:prstGeom prst="line">
            <a:avLst/>
          </a:prstGeom>
          <a:ln w="12600">
            <a:solidFill>
              <a:srgbClr val="ffffff"/>
            </a:solidFill>
            <a:round/>
          </a:ln>
        </p:spPr>
      </p:sp>
      <p:sp>
        <p:nvSpPr>
          <p:cNvPr id="10" name="Line 11"/>
          <p:cNvSpPr/>
          <p:nvPr/>
        </p:nvSpPr>
        <p:spPr>
          <a:xfrm flipH="1">
            <a:off x="6108120" y="91440"/>
            <a:ext cx="6080400" cy="6080760"/>
          </a:xfrm>
          <a:prstGeom prst="line">
            <a:avLst/>
          </a:prstGeom>
          <a:ln w="12600">
            <a:solidFill>
              <a:srgbClr val="ffffff"/>
            </a:solidFill>
            <a:round/>
          </a:ln>
        </p:spPr>
      </p:sp>
      <p:sp>
        <p:nvSpPr>
          <p:cNvPr id="11" name="Line 12"/>
          <p:cNvSpPr/>
          <p:nvPr/>
        </p:nvSpPr>
        <p:spPr>
          <a:xfrm flipH="1">
            <a:off x="7235640" y="228600"/>
            <a:ext cx="4952880" cy="4952880"/>
          </a:xfrm>
          <a:prstGeom prst="line">
            <a:avLst/>
          </a:prstGeom>
          <a:ln w="12600">
            <a:solidFill>
              <a:srgbClr val="ffffff"/>
            </a:solidFill>
            <a:round/>
          </a:ln>
        </p:spPr>
      </p:sp>
      <p:sp>
        <p:nvSpPr>
          <p:cNvPr id="12" name="Line 13"/>
          <p:cNvSpPr/>
          <p:nvPr/>
        </p:nvSpPr>
        <p:spPr>
          <a:xfrm flipH="1">
            <a:off x="7335720" y="32040"/>
            <a:ext cx="4852800" cy="4853160"/>
          </a:xfrm>
          <a:prstGeom prst="line">
            <a:avLst/>
          </a:prstGeom>
          <a:ln w="31680">
            <a:solidFill>
              <a:srgbClr val="ffffff"/>
            </a:solidFill>
            <a:round/>
          </a:ln>
        </p:spPr>
      </p:sp>
      <p:sp>
        <p:nvSpPr>
          <p:cNvPr id="13" name="Line 14"/>
          <p:cNvSpPr/>
          <p:nvPr/>
        </p:nvSpPr>
        <p:spPr>
          <a:xfrm flipH="1">
            <a:off x="7845120" y="609480"/>
            <a:ext cx="4343400" cy="4343400"/>
          </a:xfrm>
          <a:prstGeom prst="line">
            <a:avLst/>
          </a:prstGeom>
          <a:ln w="31680">
            <a:solidFill>
              <a:srgbClr val="ffffff"/>
            </a:solidFill>
            <a:round/>
          </a:ln>
        </p:spPr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"/>
          <p:cNvSpPr/>
          <p:nvPr/>
        </p:nvSpPr>
        <p:spPr>
          <a:xfrm flipH="1">
            <a:off x="11275920" y="2963160"/>
            <a:ext cx="912600" cy="91296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50" name="Line 2"/>
          <p:cNvSpPr/>
          <p:nvPr/>
        </p:nvSpPr>
        <p:spPr>
          <a:xfrm flipH="1">
            <a:off x="9206640" y="3190320"/>
            <a:ext cx="2981880" cy="298188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51" name="Line 3"/>
          <p:cNvSpPr/>
          <p:nvPr/>
        </p:nvSpPr>
        <p:spPr>
          <a:xfrm flipH="1">
            <a:off x="10292040" y="3285000"/>
            <a:ext cx="1896480" cy="189648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52" name="Line 4"/>
          <p:cNvSpPr/>
          <p:nvPr/>
        </p:nvSpPr>
        <p:spPr>
          <a:xfrm flipH="1">
            <a:off x="10442880" y="3130920"/>
            <a:ext cx="1745640" cy="1745640"/>
          </a:xfrm>
          <a:prstGeom prst="line">
            <a:avLst/>
          </a:prstGeom>
          <a:ln w="28440">
            <a:solidFill>
              <a:srgbClr val="ffffff"/>
            </a:solidFill>
            <a:round/>
          </a:ln>
        </p:spPr>
      </p:sp>
      <p:sp>
        <p:nvSpPr>
          <p:cNvPr id="53" name="Line 5"/>
          <p:cNvSpPr/>
          <p:nvPr/>
        </p:nvSpPr>
        <p:spPr>
          <a:xfrm flipH="1">
            <a:off x="10918800" y="3682800"/>
            <a:ext cx="1269720" cy="1270080"/>
          </a:xfrm>
          <a:prstGeom prst="line">
            <a:avLst/>
          </a:prstGeom>
          <a:ln w="28440">
            <a:solidFill>
              <a:srgbClr val="ffffff"/>
            </a:solidFill>
            <a:round/>
          </a:ln>
        </p:spPr>
      </p:sp>
      <p:sp>
        <p:nvSpPr>
          <p:cNvPr id="54" name="PlaceHolder 6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en-US" sz="1000">
                <a:solidFill>
                  <a:srgbClr val="293e05"/>
                </a:solidFill>
                <a:latin typeface="Century Gothic"/>
              </a:rPr>
              <a:t>5/2/20</a:t>
            </a:r>
            <a:endParaRPr/>
          </a:p>
        </p:txBody>
      </p:sp>
      <p:sp>
        <p:nvSpPr>
          <p:cNvPr id="55" name="PlaceHolder 7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56" name="PlaceHolder 8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41E9B87-86CC-4891-8FDD-A0F3B3F41E7A}" type="slidenum">
              <a:rPr lang="en-US" sz="3200">
                <a:solidFill>
                  <a:srgbClr val="293e05"/>
                </a:solidFill>
                <a:latin typeface="Century Gothic"/>
              </a:rPr>
              <a:t>&lt;number&gt;</a:t>
            </a:fld>
            <a:endParaRPr/>
          </a:p>
        </p:txBody>
      </p:sp>
      <p:sp>
        <p:nvSpPr>
          <p:cNvPr id="57" name="PlaceHolder 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rIns="0" tIns="0" bIns="0" anchor="ctr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58" name="PlaceHolder 1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225080" y="9909720"/>
            <a:ext cx="6400440" cy="194688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  <p:graphicFrame>
        <p:nvGraphicFramePr>
          <p:cNvPr id="94" name="Table 2"/>
          <p:cNvGraphicFramePr/>
          <p:nvPr/>
        </p:nvGraphicFramePr>
        <p:xfrm>
          <a:off x="115920" y="142200"/>
          <a:ext cx="12075840" cy="1287000"/>
        </p:xfrm>
        <a:graphic>
          <a:graphicData uri="http://schemas.openxmlformats.org/drawingml/2006/table">
            <a:tbl>
              <a:tblPr/>
              <a:tblGrid>
                <a:gridCol w="12075840"/>
              </a:tblGrid>
              <a:tr h="1287000">
                <a:tc>
                  <a:txBody>
                    <a:bodyPr wrap="none" lIns="33840" rIns="33840" tIns="33840" bIns="33840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7200">
                          <a:solidFill>
                            <a:srgbClr val="000000"/>
                          </a:solidFill>
                          <a:latin typeface="Arial"/>
                          <a:ea typeface="DejaVu Sans Condensed"/>
                        </a:rPr>
                        <a:t>Колку добро патува звукот </a:t>
                      </a:r>
                      <a:r>
                        <a:rPr lang="en-US" sz="8000">
                          <a:solidFill>
                            <a:srgbClr val="000000"/>
                          </a:solidFill>
                          <a:latin typeface="Arial"/>
                          <a:ea typeface="DejaVu Sans Condensed"/>
                        </a:rPr>
                        <a:t>  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5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08480" y="4321800"/>
            <a:ext cx="3047760" cy="1742760"/>
          </a:xfrm>
          <a:prstGeom prst="rect">
            <a:avLst/>
          </a:prstGeom>
          <a:ln>
            <a:noFill/>
          </a:ln>
        </p:spPr>
      </p:pic>
      <p:sp>
        <p:nvSpPr>
          <p:cNvPr id="96" name="CustomShape 3"/>
          <p:cNvSpPr/>
          <p:nvPr/>
        </p:nvSpPr>
        <p:spPr>
          <a:xfrm>
            <a:off x="3889440" y="1674360"/>
            <a:ext cx="7288920" cy="2878920"/>
          </a:xfrm>
          <a:prstGeom prst="cloudCallout">
            <a:avLst>
              <a:gd name="adj1" fmla="val -45506"/>
              <a:gd name="adj2" fmla="val 77588"/>
            </a:avLst>
          </a:prstGeom>
          <a:solidFill>
            <a:srgbClr val="38540a"/>
          </a:solidFill>
          <a:ln w="15840">
            <a:solidFill>
              <a:srgbClr val="2e3e07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</a:rPr>
              <a:t>Некои  матријали помагаат во пренсувањето  на звукот па тој е погласен и патува подалеку</a:t>
            </a:r>
            <a:endParaRPr/>
          </a:p>
        </p:txBody>
      </p:sp>
      <p:pic>
        <p:nvPicPr>
          <p:cNvPr id="97" name="Picture 5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0084320" y="4188600"/>
            <a:ext cx="1812240" cy="2669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85520" y="141840"/>
            <a:ext cx="10573200" cy="6567840"/>
          </a:xfrm>
          <a:prstGeom prst="rect">
            <a:avLst/>
          </a:prstGeom>
          <a:ln>
            <a:noFill/>
          </a:ln>
        </p:spPr>
      </p:pic>
    </p:spTree>
  </p:cSld>
  <p:transition spd="slow">
    <p:split dir="out" orient="vert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901520" y="5311440"/>
            <a:ext cx="2095200" cy="1294920"/>
          </a:xfrm>
          <a:prstGeom prst="rect">
            <a:avLst/>
          </a:prstGeom>
          <a:ln>
            <a:noFill/>
          </a:ln>
        </p:spPr>
      </p:pic>
      <p:sp>
        <p:nvSpPr>
          <p:cNvPr id="100" name="CustomShape 1"/>
          <p:cNvSpPr/>
          <p:nvPr/>
        </p:nvSpPr>
        <p:spPr>
          <a:xfrm>
            <a:off x="1004400" y="0"/>
            <a:ext cx="11023920" cy="4172400"/>
          </a:xfrm>
          <a:prstGeom prst="cloudCallout">
            <a:avLst>
              <a:gd name="adj1" fmla="val -49161"/>
              <a:gd name="adj2" fmla="val 53896"/>
            </a:avLst>
          </a:prstGeom>
          <a:solidFill>
            <a:srgbClr val="38540a"/>
          </a:solidFill>
          <a:ln w="15840">
            <a:solidFill>
              <a:srgbClr val="2e3e07"/>
            </a:solidFill>
            <a:round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00"/>
                </a:solidFill>
                <a:latin typeface="Arial"/>
              </a:rPr>
              <a:t>Воздухот – е еден од материјалите  кои ги прават звуците погласни (составот на воздухот, неговата температура  и влажнос</a:t>
            </a:r>
            <a:r>
              <a:rPr lang="en-US" sz="4400">
                <a:solidFill>
                  <a:srgbClr val="ffff00"/>
                </a:solidFill>
                <a:latin typeface="Arial"/>
              </a:rPr>
              <a:t>т.)</a:t>
            </a:r>
            <a:r>
              <a:rPr lang="en-US" sz="1600" u="sng">
                <a:solidFill>
                  <a:srgbClr val="ffffff"/>
                </a:solidFill>
                <a:latin typeface="Century Gothic"/>
              </a:rPr>
              <a:t>   </a:t>
            </a:r>
            <a:r>
              <a:rPr lang="en-US" sz="1600" u="sng">
                <a:solidFill>
                  <a:srgbClr val="ffffff"/>
                </a:solidFill>
                <a:latin typeface="Century Gothic"/>
              </a:rPr>
              <a:t>       (отворете го овој линк)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ffffff"/>
                </a:solidFill>
                <a:latin typeface="Century Gothic"/>
              </a:rPr>
              <a:t> 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4159800" y="4442760"/>
            <a:ext cx="6657840" cy="2085840"/>
          </a:xfrm>
          <a:prstGeom prst="cloud">
            <a:avLst/>
          </a:prstGeom>
          <a:solidFill>
            <a:srgbClr val="38540a"/>
          </a:solidFill>
          <a:ln w="15840">
            <a:solidFill>
              <a:srgbClr val="2e3e07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entury Gothic"/>
              </a:rPr>
              <a:t> </a:t>
            </a:r>
            <a:r>
              <a:rPr b="1" lang="en-US" sz="3200">
                <a:solidFill>
                  <a:srgbClr val="ffffff"/>
                </a:solidFill>
                <a:latin typeface="Century Gothic"/>
              </a:rPr>
              <a:t>Звукот не се пренесува низ вакум</a:t>
            </a:r>
            <a:endParaRPr/>
          </a:p>
        </p:txBody>
      </p:sp>
      <p:sp>
        <p:nvSpPr>
          <p:cNvPr id="102" name="CustomShape 3"/>
          <p:cNvSpPr/>
          <p:nvPr/>
        </p:nvSpPr>
        <p:spPr>
          <a:xfrm>
            <a:off x="0" y="0"/>
            <a:ext cx="2095200" cy="1545120"/>
          </a:xfrm>
          <a:prstGeom prst="cloud">
            <a:avLst/>
          </a:prstGeom>
          <a:solidFill>
            <a:srgbClr val="38540a"/>
          </a:solidFill>
          <a:ln w="15840">
            <a:solidFill>
              <a:srgbClr val="2e3e07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entury Gothic"/>
              </a:rPr>
              <a:t> </a:t>
            </a:r>
            <a:r>
              <a:rPr b="1" lang="en-US">
                <a:solidFill>
                  <a:srgbClr val="ffff00"/>
                </a:solidFill>
                <a:latin typeface="Century Gothic"/>
              </a:rPr>
              <a:t>гасовита средина</a:t>
            </a:r>
            <a:endParaRPr/>
          </a:p>
        </p:txBody>
      </p:sp>
      <p:pic>
        <p:nvPicPr>
          <p:cNvPr id="103" name="Picture 8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-38160" y="4442760"/>
            <a:ext cx="2133360" cy="2163960"/>
          </a:xfrm>
          <a:prstGeom prst="rect">
            <a:avLst/>
          </a:prstGeom>
          <a:ln>
            <a:noFill/>
          </a:ln>
        </p:spPr>
      </p:pic>
      <p:pic>
        <p:nvPicPr>
          <p:cNvPr id="104" name="Picture 9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9940680" y="3218760"/>
            <a:ext cx="2088000" cy="1526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0" y="167400"/>
            <a:ext cx="12191760" cy="6690240"/>
          </a:xfrm>
          <a:prstGeom prst="irregularSeal2">
            <a:avLst/>
          </a:prstGeom>
          <a:solidFill>
            <a:srgbClr val="38540a"/>
          </a:solidFill>
          <a:ln w="15840">
            <a:solidFill>
              <a:srgbClr val="2e3e07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entury Gothic"/>
              </a:rPr>
              <a:t>  </a:t>
            </a:r>
            <a:r>
              <a:rPr lang="en-US" sz="4800">
                <a:solidFill>
                  <a:srgbClr val="ffffff"/>
                </a:solidFill>
                <a:latin typeface="Arial"/>
              </a:rPr>
              <a:t>Низ водата    за разлика  од воздухот  побрзо патува  звукот</a:t>
            </a:r>
            <a:endParaRPr/>
          </a:p>
        </p:txBody>
      </p:sp>
      <p:sp>
        <p:nvSpPr>
          <p:cNvPr id="106" name="CustomShape 2"/>
          <p:cNvSpPr/>
          <p:nvPr/>
        </p:nvSpPr>
        <p:spPr>
          <a:xfrm>
            <a:off x="231840" y="167400"/>
            <a:ext cx="3695760" cy="1351800"/>
          </a:xfrm>
          <a:prstGeom prst="irregularSeal2">
            <a:avLst/>
          </a:prstGeom>
          <a:solidFill>
            <a:srgbClr val="38540a"/>
          </a:solidFill>
          <a:ln w="15840">
            <a:solidFill>
              <a:srgbClr val="2e3e07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>
                <a:solidFill>
                  <a:srgbClr val="ffffff"/>
                </a:solidFill>
                <a:latin typeface="Century Gothic"/>
              </a:rPr>
              <a:t>течни материјали</a:t>
            </a:r>
            <a:endParaRPr/>
          </a:p>
        </p:txBody>
      </p:sp>
      <p:sp>
        <p:nvSpPr>
          <p:cNvPr id="107" name="CustomShape 3"/>
          <p:cNvSpPr/>
          <p:nvPr/>
        </p:nvSpPr>
        <p:spPr>
          <a:xfrm>
            <a:off x="3421440" y="5861880"/>
            <a:ext cx="6095520" cy="91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entury Gothic"/>
              </a:rPr>
              <a:t> – </a:t>
            </a:r>
            <a:r>
              <a:rPr lang="en-US">
                <a:solidFill>
                  <a:srgbClr val="ffffff"/>
                </a:solidFill>
                <a:latin typeface="Century Gothic"/>
              </a:rPr>
              <a:t>погледнете го ово линк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12200" y="205920"/>
            <a:ext cx="3721680" cy="1686600"/>
          </a:xfrm>
          <a:prstGeom prst="irregularSeal2">
            <a:avLst/>
          </a:prstGeom>
          <a:solidFill>
            <a:srgbClr val="38540a"/>
          </a:solidFill>
          <a:ln w="15840">
            <a:solidFill>
              <a:srgbClr val="2e3e07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>
                <a:solidFill>
                  <a:srgbClr val="ffffff"/>
                </a:solidFill>
                <a:latin typeface="Century Gothic"/>
              </a:rPr>
              <a:t>цврсти материјали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3271320" y="682560"/>
            <a:ext cx="7752600" cy="4017960"/>
          </a:xfrm>
          <a:prstGeom prst="cloudCallout">
            <a:avLst>
              <a:gd name="adj1" fmla="val -69670"/>
              <a:gd name="adj2" fmla="val 39423"/>
            </a:avLst>
          </a:prstGeom>
          <a:solidFill>
            <a:srgbClr val="38540a"/>
          </a:solidFill>
          <a:ln w="15840">
            <a:solidFill>
              <a:srgbClr val="2e3e07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4400">
                <a:solidFill>
                  <a:srgbClr val="ffffff"/>
                </a:solidFill>
                <a:latin typeface="Arial"/>
              </a:rPr>
              <a:t>Најбрзо звукот патува низ металите</a:t>
            </a:r>
            <a:endParaRPr/>
          </a:p>
        </p:txBody>
      </p:sp>
      <p:pic>
        <p:nvPicPr>
          <p:cNvPr id="110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44200" y="4700880"/>
            <a:ext cx="3251160" cy="1820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Table 1"/>
          <p:cNvGraphicFramePr/>
          <p:nvPr/>
        </p:nvGraphicFramePr>
        <p:xfrm>
          <a:off x="541080" y="566640"/>
          <a:ext cx="11010960" cy="3837600"/>
        </p:xfrm>
        <a:graphic>
          <a:graphicData uri="http://schemas.openxmlformats.org/drawingml/2006/table">
            <a:tbl>
              <a:tblPr/>
              <a:tblGrid>
                <a:gridCol w="2039400"/>
                <a:gridCol w="8971560"/>
              </a:tblGrid>
              <a:tr h="4795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entury Gothic"/>
                        </a:rPr>
                        <a:t>Материјал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Century Gothic"/>
                        </a:rPr>
                        <a:t>брзина на звукот во м/с (метриво секунда) на 20  степени целзусови</a:t>
                      </a:r>
                      <a:endParaRPr/>
                    </a:p>
                  </a:txBody>
                  <a:tcPr/>
                </a:tc>
              </a:tr>
              <a:tr h="4795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вода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1485  м/с</a:t>
                      </a:r>
                      <a:endParaRPr/>
                    </a:p>
                  </a:txBody>
                  <a:tcPr/>
                </a:tc>
              </a:tr>
              <a:tr h="4795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воздух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343  м/с</a:t>
                      </a:r>
                      <a:endParaRPr/>
                    </a:p>
                  </a:txBody>
                  <a:tcPr/>
                </a:tc>
              </a:tr>
              <a:tr h="4795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стакло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5500 м/с</a:t>
                      </a:r>
                      <a:endParaRPr/>
                    </a:p>
                  </a:txBody>
                  <a:tcPr/>
                </a:tc>
              </a:tr>
              <a:tr h="4795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челик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5900 м/с</a:t>
                      </a:r>
                      <a:endParaRPr/>
                    </a:p>
                  </a:txBody>
                  <a:tcPr/>
                </a:tc>
              </a:tr>
              <a:tr h="4795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бетон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3750 м/с</a:t>
                      </a:r>
                      <a:endParaRPr/>
                    </a:p>
                  </a:txBody>
                  <a:tcPr/>
                </a:tc>
              </a:tr>
              <a:tr h="4795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Дрво буково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3300 м/с</a:t>
                      </a:r>
                      <a:endParaRPr/>
                    </a:p>
                  </a:txBody>
                  <a:tcPr/>
                </a:tc>
              </a:tr>
              <a:tr h="48096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гума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entury Gothic"/>
                        </a:rPr>
                        <a:t>150 м/с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" name="CustomShape 2"/>
          <p:cNvSpPr/>
          <p:nvPr/>
        </p:nvSpPr>
        <p:spPr>
          <a:xfrm>
            <a:off x="579600" y="4404600"/>
            <a:ext cx="11281680" cy="1827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>
                <a:solidFill>
                  <a:srgbClr val="ffffff"/>
                </a:solidFill>
                <a:latin typeface="Arial"/>
              </a:rPr>
              <a:t>Одговори на прашањата: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</a:rPr>
              <a:t>1.Низ кој материјал звукот патува најбавно?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</a:rPr>
              <a:t>2.Низ кој материјал звукот патува најбрзо?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</a:rPr>
              <a:t>3.Подреди ги од најбрз звук до најспор звук.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14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9036360" y="1031400"/>
            <a:ext cx="751320" cy="499680"/>
          </a:xfrm>
          <a:prstGeom prst="rect">
            <a:avLst/>
          </a:prstGeom>
          <a:ln>
            <a:noFill/>
          </a:ln>
        </p:spPr>
      </p:pic>
      <p:pic>
        <p:nvPicPr>
          <p:cNvPr id="115" name="Picture 4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9623160" y="1622880"/>
            <a:ext cx="861480" cy="334800"/>
          </a:xfrm>
          <a:prstGeom prst="rect">
            <a:avLst/>
          </a:prstGeom>
          <a:ln>
            <a:noFill/>
          </a:ln>
        </p:spPr>
      </p:pic>
      <p:pic>
        <p:nvPicPr>
          <p:cNvPr id="116" name="Picture 5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8832240" y="1957680"/>
            <a:ext cx="790560" cy="579240"/>
          </a:xfrm>
          <a:prstGeom prst="rect">
            <a:avLst/>
          </a:prstGeom>
          <a:ln>
            <a:noFill/>
          </a:ln>
        </p:spPr>
      </p:pic>
      <p:pic>
        <p:nvPicPr>
          <p:cNvPr id="117" name="Picture 6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10243800" y="2449800"/>
            <a:ext cx="870480" cy="487080"/>
          </a:xfrm>
          <a:prstGeom prst="rect">
            <a:avLst/>
          </a:prstGeom>
          <a:ln>
            <a:noFill/>
          </a:ln>
        </p:spPr>
      </p:pic>
      <p:pic>
        <p:nvPicPr>
          <p:cNvPr id="118" name="Picture 7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9108720" y="2923920"/>
            <a:ext cx="1028160" cy="572040"/>
          </a:xfrm>
          <a:prstGeom prst="rect">
            <a:avLst/>
          </a:prstGeom>
          <a:ln>
            <a:noFill/>
          </a:ln>
        </p:spPr>
      </p:pic>
      <p:pic>
        <p:nvPicPr>
          <p:cNvPr id="119" name="Picture 8" descr=""/>
          <p:cNvPicPr/>
          <p:nvPr/>
        </p:nvPicPr>
        <p:blipFill>
          <a:blip r:embed="rId6"/>
          <a:stretch>
            <a:fillRect/>
          </a:stretch>
        </p:blipFill>
        <p:spPr>
          <a:xfrm>
            <a:off x="10392120" y="3425040"/>
            <a:ext cx="902520" cy="420120"/>
          </a:xfrm>
          <a:prstGeom prst="rect">
            <a:avLst/>
          </a:prstGeom>
          <a:ln>
            <a:noFill/>
          </a:ln>
        </p:spPr>
      </p:pic>
      <p:pic>
        <p:nvPicPr>
          <p:cNvPr id="120" name="Picture 10" descr=""/>
          <p:cNvPicPr/>
          <p:nvPr/>
        </p:nvPicPr>
        <p:blipFill>
          <a:blip r:embed="rId7"/>
          <a:stretch>
            <a:fillRect/>
          </a:stretch>
        </p:blipFill>
        <p:spPr>
          <a:xfrm>
            <a:off x="9108720" y="3923640"/>
            <a:ext cx="945000" cy="53892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940320" y="772560"/>
            <a:ext cx="9942120" cy="3503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</a:rPr>
              <a:t>Во учебник на страна 122 и 123 да си прочиташ 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</a:rPr>
              <a:t>А на 123  одговори ги  трите моливчиња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</a:rPr>
              <a:t>И направи  ги обидите со тубата и телефон од хартиени чаши , испробајте ги со членовите во семејството.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</a:rPr>
              <a:t>Запишете заклучок што се случи?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875880" y="476640"/>
            <a:ext cx="9916200" cy="5679360"/>
          </a:xfrm>
          <a:prstGeom prst="heart">
            <a:avLst/>
          </a:prstGeom>
          <a:gradFill>
            <a:gsLst>
              <a:gs pos="0">
                <a:srgbClr val="cf543f"/>
              </a:gs>
              <a:gs pos="100000">
                <a:srgbClr val="813321"/>
              </a:gs>
            </a:gsLst>
            <a:lin ang="5400000"/>
          </a:gradFill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6000">
                <a:solidFill>
                  <a:srgbClr val="ffffff"/>
                </a:solidFill>
                <a:latin typeface="Arial"/>
              </a:rPr>
              <a:t> </a:t>
            </a:r>
            <a:r>
              <a:rPr b="1" lang="en-US" sz="6000">
                <a:solidFill>
                  <a:srgbClr val="a3e3c9"/>
                </a:solidFill>
                <a:latin typeface="Arial"/>
              </a:rPr>
              <a:t>БЛАГОДАРАМ НА ВНИМАНИЕТО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